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C28344-CDC4-4DCF-B8CB-0DCCA71C2E35}" type="datetimeFigureOut">
              <a:rPr lang="en-US"/>
              <a:pPr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51442-8C51-41CC-BBE4-78FCB3398F2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3365D4-33DC-4582-8991-38D9433C12D9}" type="datetimeFigureOut">
              <a:rPr lang="en-US"/>
              <a:pPr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9FA41-F9EA-4937-ADAA-57CFBA8C9D3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14C34A-694A-4E9F-A2B7-8CF9F3E48B1F}" type="datetimeFigureOut">
              <a:rPr lang="en-US"/>
              <a:pPr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0F6F5-58E4-405A-A942-3DB97E4FE86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alpha val="81000"/>
            </a:schemeClr>
          </a:soli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60B063-5A84-4D7E-90EF-41F709BB5EA6}" type="datetimeFigureOut">
              <a:rPr lang="en-US"/>
              <a:pPr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A8FF7-0A4D-471A-B4FC-FF2BAA0D30E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5FA8AB-B2DB-4F6A-A194-1F9195333585}" type="datetimeFigureOut">
              <a:rPr lang="en-US"/>
              <a:pPr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46FAF-DC15-41C2-B1E4-A15ED9C3CAC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2D3D0B-B4BB-4774-8125-85221FBFD583}" type="datetimeFigureOut">
              <a:rPr lang="en-US"/>
              <a:pPr/>
              <a:t>8/30/2010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2B32E-AE12-4BD6-A9FF-E97879B7761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ADF21C-8101-4DFD-91DB-3B48FE06E0F4}" type="datetimeFigureOut">
              <a:rPr lang="en-US"/>
              <a:pPr/>
              <a:t>8/30/2010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CB8EB-EC28-4928-90BB-A311D86E85B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71C199-03AF-4666-9D15-6647D5EB8313}" type="datetimeFigureOut">
              <a:rPr lang="en-US"/>
              <a:pPr/>
              <a:t>8/30/2010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DB391-F7E4-4B11-B1E9-86493F10D5D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4425C-5501-4D94-9F3E-80AB3232E588}" type="datetimeFigureOut">
              <a:rPr lang="en-US"/>
              <a:pPr/>
              <a:t>8/30/2010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AADE3-5D0D-436B-9588-2666B84E992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E49D7D-9E3A-496B-948D-CBEF3EA035A1}" type="datetimeFigureOut">
              <a:rPr lang="en-US"/>
              <a:pPr/>
              <a:t>8/30/2010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2F588-0FC8-448E-99B2-172AF4A6FA6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98C3C5-519B-4BDF-A731-F0C9D0AEE42E}" type="datetimeFigureOut">
              <a:rPr lang="en-US"/>
              <a:pPr/>
              <a:t>8/30/2010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E21FA-619C-46F2-8A38-4C01235C18A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chemeClr val="accent1">
              <a:alpha val="85097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017069D-1451-4D4C-8310-6A417C02D81C}" type="datetimeFigureOut">
              <a:rPr lang="en-US"/>
              <a:pPr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FCE677A5-F0B2-4132-9361-F3048621A84E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984807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984807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984807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984807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98480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Waves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600200"/>
            <a:ext cx="6705600" cy="4876800"/>
          </a:xfrm>
        </p:spPr>
        <p:txBody>
          <a:bodyPr rtlCol="0">
            <a:noAutofit/>
          </a:bodyPr>
          <a:lstStyle/>
          <a:p>
            <a:pPr algn="l"/>
            <a:r>
              <a:rPr lang="en-US" sz="1800" i="1" dirty="0" smtClean="0">
                <a:solidFill>
                  <a:srgbClr val="FFFF00"/>
                </a:solidFill>
              </a:rPr>
              <a:t>(a) describe what is meant by wave motion as illustrated by vibration </a:t>
            </a:r>
            <a:r>
              <a:rPr lang="en-US" sz="1800" i="1" dirty="0" smtClean="0">
                <a:solidFill>
                  <a:srgbClr val="FFFF00"/>
                </a:solidFill>
              </a:rPr>
              <a:t>in </a:t>
            </a:r>
            <a:r>
              <a:rPr lang="en-US" sz="1800" dirty="0" smtClean="0">
                <a:solidFill>
                  <a:srgbClr val="FFFF00"/>
                </a:solidFill>
              </a:rPr>
              <a:t>ropes</a:t>
            </a:r>
            <a:r>
              <a:rPr lang="en-US" sz="1800" dirty="0" smtClean="0">
                <a:solidFill>
                  <a:srgbClr val="FFFF00"/>
                </a:solidFill>
              </a:rPr>
              <a:t>, springs and ripple tanks</a:t>
            </a:r>
          </a:p>
          <a:p>
            <a:pPr algn="l"/>
            <a:r>
              <a:rPr lang="en-US" sz="1800" i="1" dirty="0" smtClean="0">
                <a:solidFill>
                  <a:srgbClr val="FFFF00"/>
                </a:solidFill>
              </a:rPr>
              <a:t>(b) show an understanding of and use the terms displacement, amplitude</a:t>
            </a:r>
            <a:r>
              <a:rPr lang="en-US" sz="1800" i="1" dirty="0" smtClean="0">
                <a:solidFill>
                  <a:srgbClr val="FFFF00"/>
                </a:solidFill>
              </a:rPr>
              <a:t>, </a:t>
            </a:r>
            <a:r>
              <a:rPr lang="en-US" sz="1800" dirty="0" smtClean="0">
                <a:solidFill>
                  <a:srgbClr val="FFFF00"/>
                </a:solidFill>
              </a:rPr>
              <a:t>phase </a:t>
            </a:r>
            <a:r>
              <a:rPr lang="en-US" sz="1800" dirty="0" smtClean="0">
                <a:solidFill>
                  <a:srgbClr val="FFFF00"/>
                </a:solidFill>
              </a:rPr>
              <a:t>difference, period, frequency, wavelength and speed</a:t>
            </a:r>
          </a:p>
          <a:p>
            <a:pPr algn="l"/>
            <a:r>
              <a:rPr lang="en-US" sz="1800" i="1" dirty="0" smtClean="0">
                <a:solidFill>
                  <a:srgbClr val="FFFF00"/>
                </a:solidFill>
              </a:rPr>
              <a:t>(c) deduce, from the definitions of speed, frequency and </a:t>
            </a:r>
            <a:r>
              <a:rPr lang="en-US" sz="1800" i="1" dirty="0" smtClean="0">
                <a:solidFill>
                  <a:srgbClr val="FFFF00"/>
                </a:solidFill>
              </a:rPr>
              <a:t> wavelength</a:t>
            </a:r>
            <a:r>
              <a:rPr lang="en-US" sz="1800" i="1" dirty="0" smtClean="0">
                <a:solidFill>
                  <a:srgbClr val="FFFF00"/>
                </a:solidFill>
              </a:rPr>
              <a:t>, </a:t>
            </a:r>
            <a:r>
              <a:rPr lang="en-US" sz="1800" i="1" dirty="0" smtClean="0">
                <a:solidFill>
                  <a:srgbClr val="FFFF00"/>
                </a:solidFill>
              </a:rPr>
              <a:t>the </a:t>
            </a:r>
            <a:r>
              <a:rPr lang="es-ES" sz="1800" dirty="0" err="1" smtClean="0">
                <a:solidFill>
                  <a:srgbClr val="FFFF00"/>
                </a:solidFill>
              </a:rPr>
              <a:t>equation</a:t>
            </a:r>
            <a:r>
              <a:rPr lang="es-ES" sz="1800" dirty="0" smtClean="0">
                <a:solidFill>
                  <a:srgbClr val="FFFF00"/>
                </a:solidFill>
              </a:rPr>
              <a:t> </a:t>
            </a:r>
            <a:r>
              <a:rPr lang="es-ES" sz="1800" i="1" dirty="0" smtClean="0">
                <a:solidFill>
                  <a:srgbClr val="FFFF00"/>
                </a:solidFill>
              </a:rPr>
              <a:t>v = f</a:t>
            </a:r>
            <a:r>
              <a:rPr lang="el-GR" sz="1800" i="1" dirty="0" smtClean="0">
                <a:solidFill>
                  <a:srgbClr val="FFFF00"/>
                </a:solidFill>
              </a:rPr>
              <a:t>λ</a:t>
            </a:r>
          </a:p>
          <a:p>
            <a:pPr algn="l"/>
            <a:r>
              <a:rPr lang="en-US" sz="1800" i="1" dirty="0" smtClean="0">
                <a:solidFill>
                  <a:srgbClr val="FFFF00"/>
                </a:solidFill>
              </a:rPr>
              <a:t>(d) recall and use the equation v = </a:t>
            </a:r>
            <a:r>
              <a:rPr lang="en-US" sz="1800" i="1" dirty="0" err="1" smtClean="0">
                <a:solidFill>
                  <a:srgbClr val="FFFF00"/>
                </a:solidFill>
              </a:rPr>
              <a:t>fλ</a:t>
            </a:r>
            <a:endParaRPr lang="en-US" sz="1800" i="1" dirty="0" smtClean="0">
              <a:solidFill>
                <a:srgbClr val="FFFF00"/>
              </a:solidFill>
            </a:endParaRPr>
          </a:p>
          <a:p>
            <a:pPr algn="l"/>
            <a:r>
              <a:rPr lang="en-US" sz="1800" i="1" dirty="0" smtClean="0">
                <a:solidFill>
                  <a:srgbClr val="FFFF00"/>
                </a:solidFill>
              </a:rPr>
              <a:t>(e) show an understanding that energy is transferred due to a </a:t>
            </a:r>
            <a:r>
              <a:rPr lang="en-US" sz="1800" i="1" dirty="0" smtClean="0">
                <a:solidFill>
                  <a:srgbClr val="FFFF00"/>
                </a:solidFill>
              </a:rPr>
              <a:t>progressive </a:t>
            </a:r>
            <a:r>
              <a:rPr lang="es-ES" sz="1800" dirty="0" smtClean="0">
                <a:solidFill>
                  <a:srgbClr val="FFFF00"/>
                </a:solidFill>
              </a:rPr>
              <a:t>wave</a:t>
            </a:r>
            <a:endParaRPr lang="es-ES" sz="1800" dirty="0" smtClean="0">
              <a:solidFill>
                <a:srgbClr val="FFFF00"/>
              </a:solidFill>
            </a:endParaRPr>
          </a:p>
          <a:p>
            <a:pPr algn="l"/>
            <a:r>
              <a:rPr lang="en-US" sz="1800" i="1" dirty="0" smtClean="0">
                <a:solidFill>
                  <a:srgbClr val="FFFF00"/>
                </a:solidFill>
              </a:rPr>
              <a:t>(f) recall and use the relationship intensity ∝ (amplitude)</a:t>
            </a:r>
            <a:r>
              <a:rPr lang="en-US" sz="1800" i="1" baseline="30000" dirty="0" smtClean="0">
                <a:solidFill>
                  <a:srgbClr val="FFFF00"/>
                </a:solidFill>
              </a:rPr>
              <a:t>2</a:t>
            </a:r>
          </a:p>
          <a:p>
            <a:pPr algn="l"/>
            <a:r>
              <a:rPr lang="en-US" sz="1800" i="1" dirty="0" smtClean="0">
                <a:solidFill>
                  <a:srgbClr val="FFFF00"/>
                </a:solidFill>
              </a:rPr>
              <a:t>(g) compare transverse and longitudinal waves</a:t>
            </a:r>
          </a:p>
          <a:p>
            <a:pPr algn="l"/>
            <a:r>
              <a:rPr lang="en-US" sz="1800" i="1" dirty="0" smtClean="0">
                <a:solidFill>
                  <a:srgbClr val="FFFF00"/>
                </a:solidFill>
              </a:rPr>
              <a:t>(h) </a:t>
            </a:r>
            <a:r>
              <a:rPr lang="en-US" sz="1800" i="1" dirty="0" err="1" smtClean="0">
                <a:solidFill>
                  <a:srgbClr val="FFFF00"/>
                </a:solidFill>
              </a:rPr>
              <a:t>analyse</a:t>
            </a:r>
            <a:r>
              <a:rPr lang="en-US" sz="1800" i="1" dirty="0" smtClean="0">
                <a:solidFill>
                  <a:srgbClr val="FFFF00"/>
                </a:solidFill>
              </a:rPr>
              <a:t> and interpret graphical representations of transverse </a:t>
            </a:r>
            <a:r>
              <a:rPr lang="en-US" sz="1800" i="1" dirty="0" smtClean="0">
                <a:solidFill>
                  <a:srgbClr val="FFFF00"/>
                </a:solidFill>
              </a:rPr>
              <a:t>and </a:t>
            </a:r>
            <a:r>
              <a:rPr lang="es-ES" sz="1800" dirty="0" smtClean="0">
                <a:solidFill>
                  <a:srgbClr val="FFFF00"/>
                </a:solidFill>
              </a:rPr>
              <a:t>longitudinal </a:t>
            </a:r>
            <a:r>
              <a:rPr lang="es-ES" sz="1800" dirty="0" err="1" smtClean="0">
                <a:solidFill>
                  <a:srgbClr val="FFFF00"/>
                </a:solidFill>
              </a:rPr>
              <a:t>waves</a:t>
            </a:r>
            <a:endParaRPr lang="es-ES" sz="18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Describing</a:t>
            </a:r>
            <a:r>
              <a:rPr lang="es-ES" dirty="0" smtClean="0"/>
              <a:t> </a:t>
            </a:r>
            <a:r>
              <a:rPr lang="es-ES" dirty="0" err="1" smtClean="0"/>
              <a:t>waves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Read</a:t>
            </a:r>
            <a:r>
              <a:rPr lang="es-ES" dirty="0" smtClean="0"/>
              <a:t> p112-114 and p117</a:t>
            </a:r>
          </a:p>
          <a:p>
            <a:r>
              <a:rPr lang="es-ES" dirty="0" smtClean="0"/>
              <a:t>Define in </a:t>
            </a:r>
            <a:r>
              <a:rPr lang="es-ES" dirty="0" err="1" smtClean="0"/>
              <a:t>your</a:t>
            </a:r>
            <a:r>
              <a:rPr lang="es-ES" dirty="0" smtClean="0"/>
              <a:t> notes:</a:t>
            </a:r>
          </a:p>
          <a:p>
            <a:pPr lvl="1"/>
            <a:r>
              <a:rPr lang="en-US" sz="2400" i="1" dirty="0" smtClean="0">
                <a:solidFill>
                  <a:srgbClr val="FFFF00"/>
                </a:solidFill>
              </a:rPr>
              <a:t>Displacement</a:t>
            </a:r>
          </a:p>
          <a:p>
            <a:pPr lvl="1"/>
            <a:r>
              <a:rPr lang="en-US" sz="2400" i="1" dirty="0" smtClean="0">
                <a:solidFill>
                  <a:srgbClr val="FFFF00"/>
                </a:solidFill>
              </a:rPr>
              <a:t>Amplitude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phase difference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Period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Frequency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Wavelength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speed</a:t>
            </a:r>
            <a:endParaRPr lang="es-E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Demonstration / Exploration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000" smtClean="0"/>
              <a:t>A wave is caused by a vibrating source, and travels outwards from the source.</a:t>
            </a:r>
            <a:endParaRPr lang="en-US" sz="3000" smtClean="0"/>
          </a:p>
          <a:p>
            <a:r>
              <a:rPr lang="en-GB" sz="3000" smtClean="0"/>
              <a:t>The particles of the medium through which a wave travels move about their equilibrium positions; they do not move along with the wave.</a:t>
            </a:r>
            <a:endParaRPr lang="en-US" sz="3000" smtClean="0"/>
          </a:p>
          <a:p>
            <a:r>
              <a:rPr lang="en-GB" sz="3000" smtClean="0"/>
              <a:t>Energy is transferred from place to place by a wave.</a:t>
            </a:r>
            <a:endParaRPr lang="en-US" sz="3000" smtClean="0"/>
          </a:p>
          <a:p>
            <a:r>
              <a:rPr lang="en-GB" sz="3000" smtClean="0"/>
              <a:t>You can demonstrate these points by showing waves on a stretched spring. </a:t>
            </a:r>
            <a:endParaRPr lang="en-US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wave </a:t>
            </a:r>
            <a:r>
              <a:rPr lang="es-ES" dirty="0" err="1" smtClean="0"/>
              <a:t>equation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6600" i="1" dirty="0" smtClean="0">
                <a:solidFill>
                  <a:srgbClr val="FFFF00"/>
                </a:solidFill>
              </a:rPr>
              <a:t>v = f</a:t>
            </a:r>
            <a:r>
              <a:rPr lang="el-GR" sz="6600" i="1" dirty="0" smtClean="0">
                <a:solidFill>
                  <a:srgbClr val="FFFF00"/>
                </a:solidFill>
              </a:rPr>
              <a:t>λ</a:t>
            </a:r>
            <a:endParaRPr lang="es-ES" sz="6600" i="1" dirty="0" smtClean="0">
              <a:solidFill>
                <a:srgbClr val="FFFF00"/>
              </a:solidFill>
            </a:endParaRPr>
          </a:p>
          <a:p>
            <a:r>
              <a:rPr lang="es-ES" dirty="0" smtClean="0">
                <a:solidFill>
                  <a:srgbClr val="FFFF00"/>
                </a:solidFill>
              </a:rPr>
              <a:t>In </a:t>
            </a:r>
            <a:r>
              <a:rPr lang="es-ES" dirty="0" err="1" smtClean="0">
                <a:solidFill>
                  <a:srgbClr val="FFFF00"/>
                </a:solidFill>
              </a:rPr>
              <a:t>one</a:t>
            </a:r>
            <a:r>
              <a:rPr lang="es-ES" dirty="0" smtClean="0">
                <a:solidFill>
                  <a:srgbClr val="FFFF00"/>
                </a:solidFill>
              </a:rPr>
              <a:t> complete </a:t>
            </a:r>
            <a:r>
              <a:rPr lang="es-ES" dirty="0" err="1" smtClean="0">
                <a:solidFill>
                  <a:srgbClr val="FFFF00"/>
                </a:solidFill>
              </a:rPr>
              <a:t>cycle</a:t>
            </a:r>
            <a:r>
              <a:rPr lang="es-ES" dirty="0" smtClean="0">
                <a:solidFill>
                  <a:srgbClr val="FFFF00"/>
                </a:solidFill>
              </a:rPr>
              <a:t> a </a:t>
            </a:r>
            <a:r>
              <a:rPr lang="es-ES" dirty="0" err="1" smtClean="0">
                <a:solidFill>
                  <a:srgbClr val="FFFF00"/>
                </a:solidFill>
              </a:rPr>
              <a:t>wavefront</a:t>
            </a:r>
            <a:r>
              <a:rPr lang="es-ES" dirty="0" smtClean="0">
                <a:solidFill>
                  <a:srgbClr val="FFFF00"/>
                </a:solidFill>
              </a:rPr>
              <a:t> has moved forward </a:t>
            </a:r>
            <a:r>
              <a:rPr lang="es-ES" dirty="0" err="1" smtClean="0">
                <a:solidFill>
                  <a:srgbClr val="FFFF00"/>
                </a:solidFill>
              </a:rPr>
              <a:t>by</a:t>
            </a:r>
            <a:r>
              <a:rPr lang="es-ES" dirty="0" smtClean="0">
                <a:solidFill>
                  <a:srgbClr val="FFFF00"/>
                </a:solidFill>
              </a:rPr>
              <a:t> 1 </a:t>
            </a:r>
            <a:r>
              <a:rPr lang="es-ES" dirty="0" err="1" smtClean="0">
                <a:solidFill>
                  <a:srgbClr val="FFFF00"/>
                </a:solidFill>
              </a:rPr>
              <a:t>wavelength</a:t>
            </a:r>
            <a:r>
              <a:rPr lang="es-ES" dirty="0" smtClean="0">
                <a:solidFill>
                  <a:srgbClr val="FFFF00"/>
                </a:solidFill>
              </a:rPr>
              <a:t>.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f </a:t>
            </a:r>
            <a:r>
              <a:rPr lang="es-ES" dirty="0" err="1" smtClean="0">
                <a:solidFill>
                  <a:srgbClr val="FFFF00"/>
                </a:solidFill>
              </a:rPr>
              <a:t>is</a:t>
            </a:r>
            <a:r>
              <a:rPr lang="es-ES" dirty="0" smtClean="0">
                <a:solidFill>
                  <a:srgbClr val="FFFF00"/>
                </a:solidFill>
              </a:rPr>
              <a:t> no of complete </a:t>
            </a:r>
            <a:r>
              <a:rPr lang="es-ES" dirty="0" err="1" smtClean="0">
                <a:solidFill>
                  <a:srgbClr val="FFFF00"/>
                </a:solidFill>
              </a:rPr>
              <a:t>cycles</a:t>
            </a:r>
            <a:r>
              <a:rPr lang="es-ES" dirty="0" smtClean="0">
                <a:solidFill>
                  <a:srgbClr val="FFFF00"/>
                </a:solidFill>
              </a:rPr>
              <a:t> in </a:t>
            </a:r>
            <a:r>
              <a:rPr lang="es-ES" dirty="0" err="1" smtClean="0">
                <a:solidFill>
                  <a:srgbClr val="FFFF00"/>
                </a:solidFill>
              </a:rPr>
              <a:t>one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second</a:t>
            </a:r>
            <a:endParaRPr lang="es-ES" dirty="0" smtClean="0">
              <a:solidFill>
                <a:srgbClr val="FFFF00"/>
              </a:solidFill>
            </a:endParaRPr>
          </a:p>
          <a:p>
            <a:r>
              <a:rPr lang="es-ES" dirty="0" smtClean="0">
                <a:solidFill>
                  <a:srgbClr val="FFFF00"/>
                </a:solidFill>
              </a:rPr>
              <a:t>No of </a:t>
            </a:r>
            <a:r>
              <a:rPr lang="es-ES" dirty="0" err="1" smtClean="0">
                <a:solidFill>
                  <a:srgbClr val="FFFF00"/>
                </a:solidFill>
              </a:rPr>
              <a:t>waves</a:t>
            </a:r>
            <a:r>
              <a:rPr lang="es-ES" dirty="0" smtClean="0">
                <a:solidFill>
                  <a:srgbClr val="FFFF00"/>
                </a:solidFill>
              </a:rPr>
              <a:t> (per </a:t>
            </a:r>
            <a:r>
              <a:rPr lang="es-ES" dirty="0" err="1" smtClean="0">
                <a:solidFill>
                  <a:srgbClr val="FFFF00"/>
                </a:solidFill>
              </a:rPr>
              <a:t>second</a:t>
            </a:r>
            <a:r>
              <a:rPr lang="es-ES" dirty="0" smtClean="0">
                <a:solidFill>
                  <a:srgbClr val="FFFF00"/>
                </a:solidFill>
              </a:rPr>
              <a:t>)x </a:t>
            </a:r>
            <a:r>
              <a:rPr lang="es-ES" dirty="0" err="1" smtClean="0">
                <a:solidFill>
                  <a:srgbClr val="FFFF00"/>
                </a:solidFill>
              </a:rPr>
              <a:t>length</a:t>
            </a:r>
            <a:r>
              <a:rPr lang="es-ES" dirty="0" smtClean="0">
                <a:solidFill>
                  <a:srgbClr val="FFFF00"/>
                </a:solidFill>
              </a:rPr>
              <a:t> of </a:t>
            </a:r>
            <a:r>
              <a:rPr lang="es-ES" dirty="0" err="1" smtClean="0">
                <a:solidFill>
                  <a:srgbClr val="FFFF00"/>
                </a:solidFill>
              </a:rPr>
              <a:t>one</a:t>
            </a:r>
            <a:r>
              <a:rPr lang="es-ES" dirty="0" smtClean="0">
                <a:solidFill>
                  <a:srgbClr val="FFFF00"/>
                </a:solidFill>
              </a:rPr>
              <a:t> wave</a:t>
            </a:r>
          </a:p>
          <a:p>
            <a:r>
              <a:rPr lang="es-ES" dirty="0" err="1" smtClean="0">
                <a:solidFill>
                  <a:srgbClr val="FFFF00"/>
                </a:solidFill>
              </a:rPr>
              <a:t>Is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distance</a:t>
            </a:r>
            <a:r>
              <a:rPr lang="es-ES" dirty="0" smtClean="0">
                <a:solidFill>
                  <a:srgbClr val="FFFF00"/>
                </a:solidFill>
              </a:rPr>
              <a:t> moved in </a:t>
            </a:r>
            <a:r>
              <a:rPr lang="es-ES" dirty="0" err="1" smtClean="0">
                <a:solidFill>
                  <a:srgbClr val="FFFF00"/>
                </a:solidFill>
              </a:rPr>
              <a:t>one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second</a:t>
            </a:r>
            <a:r>
              <a:rPr lang="es-ES" dirty="0" smtClean="0">
                <a:solidFill>
                  <a:srgbClr val="FFFF00"/>
                </a:solidFill>
              </a:rPr>
              <a:t> = </a:t>
            </a:r>
            <a:r>
              <a:rPr lang="es-ES" dirty="0" err="1" smtClean="0">
                <a:solidFill>
                  <a:srgbClr val="FFFF00"/>
                </a:solidFill>
              </a:rPr>
              <a:t>speed</a:t>
            </a:r>
            <a:endParaRPr lang="es-ES" dirty="0" smtClean="0">
              <a:solidFill>
                <a:srgbClr val="FFFF00"/>
              </a:solidFill>
            </a:endParaRPr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Practise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 123 q2-4</a:t>
            </a:r>
          </a:p>
          <a:p>
            <a:r>
              <a:rPr lang="es-ES" dirty="0" smtClean="0"/>
              <a:t>P160 q 1,2,4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Energy</a:t>
            </a:r>
            <a:r>
              <a:rPr lang="es-ES" dirty="0" smtClean="0"/>
              <a:t> in </a:t>
            </a:r>
            <a:r>
              <a:rPr lang="es-ES" dirty="0" err="1" smtClean="0"/>
              <a:t>waves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>
                <a:solidFill>
                  <a:srgbClr val="FFFF00"/>
                </a:solidFill>
              </a:rPr>
              <a:t>intensity ∝ (amplitude)</a:t>
            </a:r>
            <a:r>
              <a:rPr lang="en-US" i="1" baseline="30000" smtClean="0">
                <a:solidFill>
                  <a:srgbClr val="FFFF00"/>
                </a:solidFill>
              </a:rPr>
              <a:t>2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275</Words>
  <Application>Microsoft Office PowerPoint</Application>
  <PresentationFormat>Presentación en pantalla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Calibri</vt:lpstr>
      <vt:lpstr>Arial</vt:lpstr>
      <vt:lpstr>Office Theme</vt:lpstr>
      <vt:lpstr>Waves</vt:lpstr>
      <vt:lpstr>Describing waves</vt:lpstr>
      <vt:lpstr>Demonstration / Exploration</vt:lpstr>
      <vt:lpstr>The wave equation</vt:lpstr>
      <vt:lpstr>Practise</vt:lpstr>
      <vt:lpstr>Energy in waves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Waves</dc:title>
  <dc:creator>jonathanb</dc:creator>
  <cp:lastModifiedBy>sciencia</cp:lastModifiedBy>
  <cp:revision>9</cp:revision>
  <dcterms:created xsi:type="dcterms:W3CDTF">2009-05-04T05:32:28Z</dcterms:created>
  <dcterms:modified xsi:type="dcterms:W3CDTF">2010-08-30T16:17:09Z</dcterms:modified>
</cp:coreProperties>
</file>