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71" r:id="rId2"/>
    <p:sldId id="372" r:id="rId3"/>
    <p:sldId id="351" r:id="rId4"/>
    <p:sldId id="357" r:id="rId5"/>
    <p:sldId id="358" r:id="rId6"/>
    <p:sldId id="359" r:id="rId7"/>
    <p:sldId id="362" r:id="rId8"/>
    <p:sldId id="376" r:id="rId9"/>
    <p:sldId id="373" r:id="rId10"/>
    <p:sldId id="374" r:id="rId11"/>
    <p:sldId id="366" r:id="rId12"/>
    <p:sldId id="378" r:id="rId13"/>
    <p:sldId id="379" r:id="rId14"/>
    <p:sldId id="368" r:id="rId15"/>
    <p:sldId id="369" r:id="rId16"/>
    <p:sldId id="370" r:id="rId17"/>
    <p:sldId id="377" r:id="rId18"/>
    <p:sldId id="375" r:id="rId19"/>
    <p:sldId id="380" r:id="rId20"/>
    <p:sldId id="381" r:id="rId21"/>
    <p:sldId id="382" r:id="rId22"/>
    <p:sldId id="383" r:id="rId2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3300"/>
    <a:srgbClr val="FF0000"/>
    <a:srgbClr val="0000FF"/>
    <a:srgbClr val="0080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Objects="1">
      <p:cViewPr varScale="1">
        <p:scale>
          <a:sx n="66" d="100"/>
          <a:sy n="66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0EDB24-6E38-4FF8-9B68-649AA6F10C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43CC72-061C-4EFE-82E8-8E838E408A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D6026-1CE4-4517-AB59-BF33A7E2704B}" type="slidenum">
              <a:rPr lang="en-US"/>
              <a:pPr/>
              <a:t>4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E261E-68A9-4E6F-BBE3-F4EB1FCBE883}" type="slidenum">
              <a:rPr lang="en-US"/>
              <a:pPr/>
              <a:t>5</a:t>
            </a:fld>
            <a:endParaRPr lang="en-US"/>
          </a:p>
        </p:txBody>
      </p:sp>
      <p:sp>
        <p:nvSpPr>
          <p:cNvPr id="1280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55DB4-A3EC-4ADE-8FDB-1F8FDC71BE3B}" type="slidenum">
              <a:rPr lang="en-US"/>
              <a:pPr/>
              <a:t>6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708BAF-1543-4AB7-AD76-47CF152C986F}" type="slidenum">
              <a:rPr lang="en-US"/>
              <a:pPr/>
              <a:t>13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71229-91E7-4D5B-A25A-F5C27D39D5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A01E6-D64E-4FC2-ABFC-A1807D4A768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A1915-B4CA-4792-9E0D-0B4E2E1797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1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C0129-DD8E-4DD3-AF04-945116DF70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0154E-B291-43E9-AD86-D8C34B4ED4E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986AE-2B08-42AA-874E-B5A38DB80C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3394F-1070-4F34-A0BA-843AF3F5CB5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7654-45BA-49A2-955A-94B3570057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63624-6A96-4D5B-BF42-C9470E665A6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6EBC4-34F3-4002-8F75-E4A45C6119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E08D4-CDE4-4BF9-AD4C-2B97854211B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89DDF8-488B-440F-9BAA-96492F96CE0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9.png"/><Relationship Id="rId7" Type="http://schemas.openxmlformats.org/officeDocument/2006/relationships/image" Target="../media/image21.jpe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/imgres?imgurl=http://www.bwog.net/uploads/diamond.jpg&amp;imgrefurl=http://www.bwog.net/tags/chess&amp;usg=__Vqxou0TUGTEGu7YMDSZlHMhNJG4=&amp;h=399&amp;w=300&amp;sz=12&amp;hl=en&amp;start=6&amp;sig2=E74cUFlBJ6acvz7e4R_9dw&amp;um=1&amp;tbnid=WjpBJIrh_NxsIM:&amp;tbnh=124&amp;tbnw=93&amp;ei=-e58ScOQHqO1jAfVw5y3AQ&amp;prev=/images?q=diamond&amp;um=1&amp;hl=en&amp;rls=GGLR,GGLR:2005-42,GGLR:en&amp;sa=G" TargetMode="External"/><Relationship Id="rId5" Type="http://schemas.openxmlformats.org/officeDocument/2006/relationships/image" Target="../media/image20.jpeg"/><Relationship Id="rId10" Type="http://schemas.openxmlformats.org/officeDocument/2006/relationships/image" Target="../media/image23.jpeg"/><Relationship Id="rId4" Type="http://schemas.openxmlformats.org/officeDocument/2006/relationships/hyperlink" Target="http://images.google.com/imgres?imgurl=http://www.advancecork.com/pcat-gifs/products-small/natural-wine-cork-stopper.jpg&amp;imgrefurl=http://lucyinstlou.blogspot.com/2008/06/oh-put-cork-in-it.html&amp;usg=__5oipwfQDRIv4mGZk7gypWvUDnMk=&amp;h=221&amp;w=526&amp;sz=15&amp;hl=en&amp;start=1&amp;sig2=qP5Nz_J6_4bGUnCo5t6Z5A&amp;um=1&amp;tbnid=F-IaNGbmmzXxBM:&amp;tbnh=55&amp;tbnw=132&amp;ei=qO58SdLLHsfBjAen7tCqAQ&amp;prev=/images?q=a+wine+cork&amp;um=1&amp;hl=en&amp;rls=GGLR,GGLR:2005-42,GGLR:en&amp;sa=X" TargetMode="External"/><Relationship Id="rId9" Type="http://schemas.openxmlformats.org/officeDocument/2006/relationships/hyperlink" Target="http://images.google.com/imgres?imgurl=http://www.realoakfloors.co.uk/media/140_Kitchen_Worktops_-_Solid_Oak_3_Metre_Lengths_38mm_Depth!_-_SPECIAL_OFFER_PRICE_and_Pre-Oiled!.jpg&amp;imgrefurl=http://www.realoakfloors.co.uk/kitchen_worktops_oak.php&amp;usg=__qESANhWnV_HVVDDckCZja3BXtjw=&amp;h=358&amp;w=550&amp;sz=62&amp;hl=en&amp;start=15&amp;sig2=gSK5vYysTjS1QogVFGdwMg&amp;um=1&amp;tbnid=OKcFILIzp8EpdM:&amp;tbnh=87&amp;tbnw=133&amp;ei=_-98SfeHJ8asjAfC45G-AQ&amp;prev=/images?q=oak+wood&amp;um=1&amp;hl=en&amp;rls=GGLR,GGLR:2005-42,GGLR:en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onathan\Desktop\Y9\Density-%20A%20Story%20of%20Archimedes%20and%20the%20Gold%20Crown.mp4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onathan\Desktop\Y9\Neutron%20Stars-%20mass%20of%20the%20sun%20in%20the%20size%20of%20a%20city.mp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the density of some common materials.</a:t>
            </a:r>
          </a:p>
          <a:p>
            <a:r>
              <a:rPr lang="en-US" dirty="0" smtClean="0"/>
              <a:t>Measure the density of a regular solid</a:t>
            </a:r>
          </a:p>
          <a:p>
            <a:r>
              <a:rPr lang="en-US" dirty="0" smtClean="0"/>
              <a:t>Measure the density of an irregular solid</a:t>
            </a:r>
          </a:p>
          <a:p>
            <a:r>
              <a:rPr lang="en-US" dirty="0" smtClean="0"/>
              <a:t>Measure the density of a liquid</a:t>
            </a:r>
          </a:p>
          <a:p>
            <a:r>
              <a:rPr lang="en-US" dirty="0" smtClean="0"/>
              <a:t>Record information in a 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3505200" cy="1143000"/>
          </a:xfrm>
        </p:spPr>
        <p:txBody>
          <a:bodyPr/>
          <a:lstStyle/>
          <a:p>
            <a:r>
              <a:rPr lang="en-US" dirty="0" smtClean="0"/>
              <a:t>…..Or</a:t>
            </a:r>
            <a:endParaRPr lang="en-US" dirty="0"/>
          </a:p>
        </p:txBody>
      </p:sp>
      <p:pic>
        <p:nvPicPr>
          <p:cNvPr id="161794" name="Picture 2" descr="https://explorable.com/images/submerged-and-displacing-cylinde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0999" y="0"/>
            <a:ext cx="438210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you write a sentence about what we have discovered?</a:t>
            </a:r>
            <a:endParaRPr lang="en-GB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1317" name="Picture 5" descr="merc1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130425"/>
            <a:ext cx="6167438" cy="440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the density of </a:t>
            </a:r>
            <a:r>
              <a:rPr lang="en-US" dirty="0" smtClean="0"/>
              <a:t>liquids</a:t>
            </a:r>
            <a:endParaRPr lang="en-GB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8246" name="Picture 6" descr="xinsrc_382080328151376526368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81200"/>
            <a:ext cx="5562600" cy="369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52400" y="1524000"/>
            <a:ext cx="8991600" cy="5029200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dirty="0"/>
              <a:t>Density of water</a:t>
            </a:r>
            <a:endParaRPr lang="en-GB" dirty="0"/>
          </a:p>
        </p:txBody>
      </p:sp>
      <p:pic>
        <p:nvPicPr>
          <p:cNvPr id="139267" name="Picture 3" descr="sc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895600"/>
            <a:ext cx="2362200" cy="1771650"/>
          </a:xfrm>
          <a:prstGeom prst="rect">
            <a:avLst/>
          </a:prstGeom>
          <a:noFill/>
        </p:spPr>
      </p:pic>
      <p:sp>
        <p:nvSpPr>
          <p:cNvPr id="139268" name="Oval 4"/>
          <p:cNvSpPr>
            <a:spLocks noChangeArrowheads="1"/>
          </p:cNvSpPr>
          <p:nvPr/>
        </p:nvSpPr>
        <p:spPr bwMode="auto">
          <a:xfrm>
            <a:off x="4038600" y="3048000"/>
            <a:ext cx="7620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69" name="AutoShape 5"/>
          <p:cNvSpPr>
            <a:spLocks noChangeArrowheads="1"/>
          </p:cNvSpPr>
          <p:nvPr/>
        </p:nvSpPr>
        <p:spPr bwMode="auto">
          <a:xfrm>
            <a:off x="4191000" y="1524000"/>
            <a:ext cx="457200" cy="1905000"/>
          </a:xfrm>
          <a:prstGeom prst="can">
            <a:avLst>
              <a:gd name="adj" fmla="val 1041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70" name="AutoShape 6"/>
          <p:cNvSpPr>
            <a:spLocks noChangeArrowheads="1"/>
          </p:cNvSpPr>
          <p:nvPr/>
        </p:nvSpPr>
        <p:spPr bwMode="auto">
          <a:xfrm>
            <a:off x="7315200" y="1981200"/>
            <a:ext cx="457200" cy="1219200"/>
          </a:xfrm>
          <a:prstGeom prst="can">
            <a:avLst>
              <a:gd name="adj" fmla="val 10039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71" name="Line 7"/>
          <p:cNvSpPr>
            <a:spLocks noChangeShapeType="1"/>
          </p:cNvSpPr>
          <p:nvPr/>
        </p:nvSpPr>
        <p:spPr bwMode="auto">
          <a:xfrm>
            <a:off x="2438400" y="2514600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72" name="Line 8"/>
          <p:cNvSpPr>
            <a:spLocks noChangeShapeType="1"/>
          </p:cNvSpPr>
          <p:nvPr/>
        </p:nvSpPr>
        <p:spPr bwMode="auto">
          <a:xfrm>
            <a:off x="5867400" y="2667000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73" name="Line 9"/>
          <p:cNvSpPr>
            <a:spLocks noChangeShapeType="1"/>
          </p:cNvSpPr>
          <p:nvPr/>
        </p:nvSpPr>
        <p:spPr bwMode="auto">
          <a:xfrm>
            <a:off x="5867400" y="2438400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39274" name="Picture 10" descr="sc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895600"/>
            <a:ext cx="2362200" cy="1771650"/>
          </a:xfrm>
          <a:prstGeom prst="rect">
            <a:avLst/>
          </a:prstGeom>
          <a:noFill/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143000" y="1524000"/>
            <a:ext cx="762000" cy="2057400"/>
            <a:chOff x="720" y="960"/>
            <a:chExt cx="480" cy="1296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720" y="960"/>
              <a:ext cx="480" cy="1296"/>
              <a:chOff x="672" y="1392"/>
              <a:chExt cx="480" cy="1296"/>
            </a:xfrm>
          </p:grpSpPr>
          <p:sp>
            <p:nvSpPr>
              <p:cNvPr id="139277" name="Oval 13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480" cy="33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78" name="AutoShape 14"/>
              <p:cNvSpPr>
                <a:spLocks noChangeArrowheads="1"/>
              </p:cNvSpPr>
              <p:nvPr/>
            </p:nvSpPr>
            <p:spPr bwMode="auto">
              <a:xfrm>
                <a:off x="768" y="1392"/>
                <a:ext cx="288" cy="1200"/>
              </a:xfrm>
              <a:prstGeom prst="can">
                <a:avLst>
                  <a:gd name="adj" fmla="val 104167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9279" name="AutoShape 15"/>
            <p:cNvSpPr>
              <a:spLocks noChangeArrowheads="1"/>
            </p:cNvSpPr>
            <p:nvPr/>
          </p:nvSpPr>
          <p:spPr bwMode="auto">
            <a:xfrm>
              <a:off x="816" y="1392"/>
              <a:ext cx="288" cy="768"/>
            </a:xfrm>
            <a:prstGeom prst="can">
              <a:avLst>
                <a:gd name="adj" fmla="val 10039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838200" y="47244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Mass of water </a:t>
            </a:r>
            <a:r>
              <a:rPr lang="en-US" sz="1800" u="sng">
                <a:solidFill>
                  <a:srgbClr val="FF0000"/>
                </a:solidFill>
              </a:rPr>
              <a:t>and</a:t>
            </a:r>
            <a:r>
              <a:rPr lang="en-US" sz="1800">
                <a:solidFill>
                  <a:srgbClr val="FF0000"/>
                </a:solidFill>
              </a:rPr>
              <a:t> cylinder</a:t>
            </a:r>
            <a:endParaRPr lang="en-GB" sz="1800">
              <a:solidFill>
                <a:srgbClr val="FF0000"/>
              </a:solidFill>
            </a:endParaRPr>
          </a:p>
        </p:txBody>
      </p:sp>
      <p:sp>
        <p:nvSpPr>
          <p:cNvPr id="139281" name="Text Box 17"/>
          <p:cNvSpPr txBox="1">
            <a:spLocks noChangeArrowheads="1"/>
          </p:cNvSpPr>
          <p:nvPr/>
        </p:nvSpPr>
        <p:spPr bwMode="auto">
          <a:xfrm>
            <a:off x="3810000" y="46482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Mass of cylinder</a:t>
            </a:r>
            <a:endParaRPr lang="en-GB" sz="1800">
              <a:solidFill>
                <a:srgbClr val="FF0000"/>
              </a:solidFill>
            </a:endParaRPr>
          </a:p>
        </p:txBody>
      </p:sp>
      <p:sp>
        <p:nvSpPr>
          <p:cNvPr id="139282" name="Text Box 18"/>
          <p:cNvSpPr txBox="1">
            <a:spLocks noChangeArrowheads="1"/>
          </p:cNvSpPr>
          <p:nvPr/>
        </p:nvSpPr>
        <p:spPr bwMode="auto">
          <a:xfrm>
            <a:off x="6629400" y="34290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Mass</a:t>
            </a:r>
            <a:r>
              <a:rPr lang="en-US" sz="1800">
                <a:solidFill>
                  <a:srgbClr val="FF0000"/>
                </a:solidFill>
              </a:rPr>
              <a:t> of water</a:t>
            </a:r>
            <a:endParaRPr lang="en-GB" sz="1800">
              <a:solidFill>
                <a:srgbClr val="FF0000"/>
              </a:solidFill>
            </a:endParaRPr>
          </a:p>
        </p:txBody>
      </p:sp>
      <p:sp>
        <p:nvSpPr>
          <p:cNvPr id="139283" name="Line 19"/>
          <p:cNvSpPr>
            <a:spLocks noChangeShapeType="1"/>
          </p:cNvSpPr>
          <p:nvPr/>
        </p:nvSpPr>
        <p:spPr bwMode="auto">
          <a:xfrm flipV="1">
            <a:off x="1981200" y="4114800"/>
            <a:ext cx="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84" name="Line 20"/>
          <p:cNvSpPr>
            <a:spLocks noChangeShapeType="1"/>
          </p:cNvSpPr>
          <p:nvPr/>
        </p:nvSpPr>
        <p:spPr bwMode="auto">
          <a:xfrm flipV="1">
            <a:off x="4953000" y="4038600"/>
            <a:ext cx="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85" name="Line 21"/>
          <p:cNvSpPr>
            <a:spLocks noChangeShapeType="1"/>
          </p:cNvSpPr>
          <p:nvPr/>
        </p:nvSpPr>
        <p:spPr bwMode="auto">
          <a:xfrm flipH="1">
            <a:off x="9144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86" name="Text Box 22"/>
          <p:cNvSpPr txBox="1">
            <a:spLocks noChangeArrowheads="1"/>
          </p:cNvSpPr>
          <p:nvPr/>
        </p:nvSpPr>
        <p:spPr bwMode="auto">
          <a:xfrm>
            <a:off x="2819400" y="5410200"/>
            <a:ext cx="3200400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Density = mass/volume</a:t>
            </a:r>
            <a:endParaRPr lang="en-GB">
              <a:solidFill>
                <a:srgbClr val="0000FF"/>
              </a:solidFill>
            </a:endParaRPr>
          </a:p>
        </p:txBody>
      </p:sp>
      <p:sp>
        <p:nvSpPr>
          <p:cNvPr id="139287" name="Text Box 23"/>
          <p:cNvSpPr txBox="1">
            <a:spLocks noChangeArrowheads="1"/>
          </p:cNvSpPr>
          <p:nvPr/>
        </p:nvSpPr>
        <p:spPr bwMode="auto">
          <a:xfrm>
            <a:off x="152400" y="2133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Volume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Upthrust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89275" y="1981200"/>
            <a:ext cx="5368925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	Gently lower a mass on a Newton meter into a beaker of water. Sketch a diagram in your book and write a sentence describing what happens.</a:t>
            </a:r>
          </a:p>
        </p:txBody>
      </p:sp>
      <p:pic>
        <p:nvPicPr>
          <p:cNvPr id="114693" name="Picture 5" descr="370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38363" y="1390650"/>
            <a:ext cx="4275138" cy="4868863"/>
          </a:xfrm>
          <a:prstGeom prst="rect">
            <a:avLst/>
          </a:prstGeom>
          <a:noFill/>
        </p:spPr>
      </p:pic>
      <p:sp>
        <p:nvSpPr>
          <p:cNvPr id="114694" name="Line 6"/>
          <p:cNvSpPr>
            <a:spLocks noChangeShapeType="1"/>
          </p:cNvSpPr>
          <p:nvPr/>
        </p:nvSpPr>
        <p:spPr bwMode="auto">
          <a:xfrm>
            <a:off x="3543300" y="1390650"/>
            <a:ext cx="2019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>
            <a:off x="3543300" y="1524000"/>
            <a:ext cx="2019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happens if the upthrust is equal to the force of gravity?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0597" name="Picture 5" descr="WonderingHead_questionM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552700"/>
            <a:ext cx="3554413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happens if the upthrust is equal to the force of gravity?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7765" name="Picture 5" descr="0416_A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33613"/>
            <a:ext cx="5943600" cy="4189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will float?</a:t>
            </a:r>
            <a:endParaRPr lang="en-GB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7221" name="Picture 5" descr="200897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752600"/>
            <a:ext cx="6019800" cy="4697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0" y="3860800"/>
            <a:ext cx="1295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23850" y="981075"/>
            <a:ext cx="8496300" cy="5689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468313" y="188913"/>
            <a:ext cx="9288463" cy="576262"/>
            <a:chOff x="0" y="164"/>
            <a:chExt cx="5647" cy="363"/>
          </a:xfrm>
        </p:grpSpPr>
        <p:sp>
          <p:nvSpPr>
            <p:cNvPr id="15383" name="Line 5"/>
            <p:cNvSpPr>
              <a:spLocks noChangeShapeType="1"/>
            </p:cNvSpPr>
            <p:nvPr/>
          </p:nvSpPr>
          <p:spPr bwMode="auto">
            <a:xfrm>
              <a:off x="0" y="346"/>
              <a:ext cx="793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AutoShape 6"/>
            <p:cNvSpPr>
              <a:spLocks noChangeArrowheads="1"/>
            </p:cNvSpPr>
            <p:nvPr/>
          </p:nvSpPr>
          <p:spPr bwMode="auto">
            <a:xfrm>
              <a:off x="476" y="164"/>
              <a:ext cx="5171" cy="363"/>
            </a:xfrm>
            <a:prstGeom prst="flowChartTerminator">
              <a:avLst/>
            </a:prstGeom>
            <a:solidFill>
              <a:schemeClr val="bg1"/>
            </a:solidFill>
            <a:ln w="38100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Text Box 7"/>
            <p:cNvSpPr txBox="1">
              <a:spLocks noChangeArrowheads="1"/>
            </p:cNvSpPr>
            <p:nvPr/>
          </p:nvSpPr>
          <p:spPr bwMode="auto">
            <a:xfrm>
              <a:off x="839" y="210"/>
              <a:ext cx="44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b="1">
                  <a:latin typeface="Arial Rounded MT Bold" pitchFamily="34" charset="0"/>
                </a:rPr>
                <a:t>Floating or Sinking?</a:t>
              </a:r>
            </a:p>
          </p:txBody>
        </p:sp>
      </p:grpSp>
      <p:sp>
        <p:nvSpPr>
          <p:cNvPr id="15365" name="Oval 8"/>
          <p:cNvSpPr>
            <a:spLocks noChangeArrowheads="1"/>
          </p:cNvSpPr>
          <p:nvPr/>
        </p:nvSpPr>
        <p:spPr bwMode="auto">
          <a:xfrm>
            <a:off x="-215900" y="260350"/>
            <a:ext cx="431800" cy="431800"/>
          </a:xfrm>
          <a:prstGeom prst="ellipse">
            <a:avLst/>
          </a:prstGeom>
          <a:solidFill>
            <a:srgbClr val="0033CC"/>
          </a:solid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11"/>
          <p:cNvSpPr>
            <a:spLocks noChangeArrowheads="1"/>
          </p:cNvSpPr>
          <p:nvPr/>
        </p:nvSpPr>
        <p:spPr bwMode="auto">
          <a:xfrm>
            <a:off x="684213" y="4292600"/>
            <a:ext cx="7848600" cy="2155825"/>
          </a:xfrm>
          <a:prstGeom prst="rect">
            <a:avLst/>
          </a:prstGeom>
          <a:solidFill>
            <a:srgbClr val="6DD7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5367" name="Picture 12" descr="ag00628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068638"/>
            <a:ext cx="78486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Line 13"/>
          <p:cNvSpPr>
            <a:spLocks noChangeShapeType="1"/>
          </p:cNvSpPr>
          <p:nvPr/>
        </p:nvSpPr>
        <p:spPr bwMode="auto">
          <a:xfrm>
            <a:off x="684213" y="2997200"/>
            <a:ext cx="0" cy="3455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Line 14"/>
          <p:cNvSpPr>
            <a:spLocks noChangeShapeType="1"/>
          </p:cNvSpPr>
          <p:nvPr/>
        </p:nvSpPr>
        <p:spPr bwMode="auto">
          <a:xfrm>
            <a:off x="684213" y="6453188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Line 15"/>
          <p:cNvSpPr>
            <a:spLocks noChangeShapeType="1"/>
          </p:cNvSpPr>
          <p:nvPr/>
        </p:nvSpPr>
        <p:spPr bwMode="auto">
          <a:xfrm flipV="1">
            <a:off x="8532813" y="3284538"/>
            <a:ext cx="0" cy="3168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Rectangle 16"/>
          <p:cNvSpPr>
            <a:spLocks noChangeArrowheads="1"/>
          </p:cNvSpPr>
          <p:nvPr/>
        </p:nvSpPr>
        <p:spPr bwMode="auto">
          <a:xfrm>
            <a:off x="3851275" y="4581525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17"/>
          <p:cNvSpPr txBox="1">
            <a:spLocks noChangeArrowheads="1"/>
          </p:cNvSpPr>
          <p:nvPr/>
        </p:nvSpPr>
        <p:spPr bwMode="auto">
          <a:xfrm>
            <a:off x="3924300" y="4652963"/>
            <a:ext cx="16557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Density of Water is 1g/cm</a:t>
            </a:r>
            <a:r>
              <a:rPr lang="en-GB" b="1" baseline="30000"/>
              <a:t>3</a:t>
            </a:r>
          </a:p>
        </p:txBody>
      </p:sp>
      <p:pic>
        <p:nvPicPr>
          <p:cNvPr id="143379" name="Picture 19" descr="dal_yb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8525" y="2133600"/>
            <a:ext cx="10810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4" name="Text Box 20"/>
          <p:cNvSpPr txBox="1">
            <a:spLocks noChangeArrowheads="1"/>
          </p:cNvSpPr>
          <p:nvPr/>
        </p:nvSpPr>
        <p:spPr bwMode="auto">
          <a:xfrm>
            <a:off x="755650" y="1125538"/>
            <a:ext cx="16557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Density of Bone is 1.8g/cm</a:t>
            </a:r>
            <a:r>
              <a:rPr lang="en-GB" b="1" baseline="30000"/>
              <a:t>3</a:t>
            </a:r>
          </a:p>
        </p:txBody>
      </p:sp>
      <p:pic>
        <p:nvPicPr>
          <p:cNvPr id="143382" name="Picture 22" descr="natural-wine-cork-stopp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4075" y="2349500"/>
            <a:ext cx="165576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6" name="Text Box 23"/>
          <p:cNvSpPr txBox="1">
            <a:spLocks noChangeArrowheads="1"/>
          </p:cNvSpPr>
          <p:nvPr/>
        </p:nvSpPr>
        <p:spPr bwMode="auto">
          <a:xfrm>
            <a:off x="2124075" y="1125538"/>
            <a:ext cx="16557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Density of Cork is 0.24g/cm</a:t>
            </a:r>
            <a:r>
              <a:rPr lang="en-GB" b="1" baseline="30000"/>
              <a:t>3</a:t>
            </a:r>
          </a:p>
        </p:txBody>
      </p:sp>
      <p:pic>
        <p:nvPicPr>
          <p:cNvPr id="143385" name="Picture 25" descr="diamond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175" y="2133600"/>
            <a:ext cx="8858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8" name="Text Box 26"/>
          <p:cNvSpPr txBox="1">
            <a:spLocks noChangeArrowheads="1"/>
          </p:cNvSpPr>
          <p:nvPr/>
        </p:nvSpPr>
        <p:spPr bwMode="auto">
          <a:xfrm>
            <a:off x="3635375" y="1125538"/>
            <a:ext cx="16557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Density of Cork is 3.01g/cm</a:t>
            </a:r>
            <a:r>
              <a:rPr lang="en-GB" b="1" baseline="30000"/>
              <a:t>3</a:t>
            </a:r>
          </a:p>
        </p:txBody>
      </p:sp>
      <p:pic>
        <p:nvPicPr>
          <p:cNvPr id="143388" name="Picture 28" descr="ice_cube_jarno_vasamaa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0063" y="2349500"/>
            <a:ext cx="1157287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0" name="Text Box 29"/>
          <p:cNvSpPr txBox="1">
            <a:spLocks noChangeArrowheads="1"/>
          </p:cNvSpPr>
          <p:nvPr/>
        </p:nvSpPr>
        <p:spPr bwMode="auto">
          <a:xfrm>
            <a:off x="5148263" y="1125538"/>
            <a:ext cx="16557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Density of Ice is 0.90g/cm</a:t>
            </a:r>
            <a:r>
              <a:rPr lang="en-GB" b="1" baseline="30000"/>
              <a:t>3</a:t>
            </a:r>
          </a:p>
        </p:txBody>
      </p:sp>
      <p:pic>
        <p:nvPicPr>
          <p:cNvPr id="143391" name="Picture 31" descr="140_Kitchen_Worktops_-_Solid_Oak_3_Metre_Lengths_38mm_Depth!_-_SPECIAL_OFFER_PRICE_and_Pre-Oiled!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9925" y="2276475"/>
            <a:ext cx="1266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2" name="Text Box 32"/>
          <p:cNvSpPr txBox="1">
            <a:spLocks noChangeArrowheads="1"/>
          </p:cNvSpPr>
          <p:nvPr/>
        </p:nvSpPr>
        <p:spPr bwMode="auto">
          <a:xfrm>
            <a:off x="6804025" y="1125538"/>
            <a:ext cx="16557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/>
              <a:t>Density of </a:t>
            </a:r>
            <a:r>
              <a:rPr lang="en-GB" b="1" dirty="0" smtClean="0"/>
              <a:t>Wood </a:t>
            </a:r>
            <a:r>
              <a:rPr lang="en-GB" b="1" dirty="0"/>
              <a:t>is 0.77g/cm</a:t>
            </a:r>
            <a:r>
              <a:rPr lang="en-GB" b="1" baseline="30000" dirty="0"/>
              <a:t>3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-0.00382 0.457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0.004 0.1807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2315 L 0.00573 0.447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-0.00018 0.1703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0.00156 0.181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3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Density tower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7239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Density- A Story of Archimedes and the Gold Crow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762000"/>
            <a:ext cx="7848600" cy="5886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2818" name="Picture 2" descr="http://1.bp.blogspot.com/-r1-Kv8P99_o/TZ7hcu7qtNI/AAAAAAAAAQA/ahQJzFKBJb0/s1600/Ice+floating+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622" y="2362200"/>
            <a:ext cx="9033378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276600" cy="4114800"/>
          </a:xfrm>
        </p:spPr>
        <p:txBody>
          <a:bodyPr/>
          <a:lstStyle/>
          <a:p>
            <a:r>
              <a:rPr lang="en-US" dirty="0" smtClean="0"/>
              <a:t>This is only a partial explanation!</a:t>
            </a:r>
          </a:p>
          <a:p>
            <a:endParaRPr lang="en-US" dirty="0" smtClean="0"/>
          </a:p>
          <a:p>
            <a:r>
              <a:rPr lang="en-US" dirty="0" smtClean="0"/>
              <a:t>What is missing?</a:t>
            </a:r>
            <a:endParaRPr lang="en-US" dirty="0"/>
          </a:p>
        </p:txBody>
      </p:sp>
      <p:pic>
        <p:nvPicPr>
          <p:cNvPr id="1026" name="Picture 2" descr="http://www.ssc.education.ed.ac.uk/bsl/pictures/dens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438400"/>
            <a:ext cx="4343400" cy="2820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0"/>
          <a:ext cx="7772400" cy="6857991"/>
        </p:xfrm>
        <a:graphic>
          <a:graphicData uri="http://schemas.openxmlformats.org/drawingml/2006/table">
            <a:tbl>
              <a:tblPr/>
              <a:tblGrid>
                <a:gridCol w="1950719"/>
                <a:gridCol w="3870962"/>
                <a:gridCol w="1950719"/>
              </a:tblGrid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symbol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Volume x10-24cm3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mass/g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49062.5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1.67E-27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#VALUE!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6.64E-27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9572682.5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1.15E-26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3634942.5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1928352.5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1.79E-26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1077020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1.99E-26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862322.5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2.33E-26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678240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2.66E-26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3.15E-26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#VALUE!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3.35E-26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18312480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3.82E-26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10597500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4.03E-26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6132812.5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4.48E-26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4179340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4.66E-26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3140000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5.14E-26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3140000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5.32E-26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5.88E-26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1123840.54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6.63E-26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33434720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6.49E-26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18312480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6.65E-26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93" name="Picture 9" descr="bric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143000"/>
            <a:ext cx="4572000" cy="5143500"/>
          </a:xfrm>
          <a:prstGeom prst="rect">
            <a:avLst/>
          </a:prstGeom>
          <a:noFill/>
        </p:spPr>
      </p:pic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is heavier?</a:t>
            </a:r>
            <a:endParaRPr lang="en-GB"/>
          </a:p>
        </p:txBody>
      </p:sp>
      <p:pic>
        <p:nvPicPr>
          <p:cNvPr id="118791" name="Picture 7" descr="Feathers%20Imitation%20Eagle%20Group%20craf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89275"/>
            <a:ext cx="3276600" cy="2473325"/>
          </a:xfrm>
          <a:prstGeom prst="rect">
            <a:avLst/>
          </a:prstGeom>
          <a:noFill/>
        </p:spPr>
      </p:pic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1905000" y="5867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kg</a:t>
            </a:r>
            <a:endParaRPr lang="en-GB"/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5715000" y="5867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kg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Density</a:t>
            </a:r>
            <a:endParaRPr lang="en-GB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>
                <a:solidFill>
                  <a:srgbClr val="0000FF"/>
                </a:solidFill>
              </a:rPr>
              <a:t>Density</a:t>
            </a:r>
            <a:r>
              <a:rPr lang="en-US"/>
              <a:t> is the mass of one cubic centimetre  of a substance.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	</a:t>
            </a:r>
          </a:p>
          <a:p>
            <a:pPr>
              <a:buFontTx/>
              <a:buNone/>
            </a:pPr>
            <a:r>
              <a:rPr lang="en-US"/>
              <a:t>	So for example, gold has a density of 19.3 g/cm</a:t>
            </a:r>
            <a:r>
              <a:rPr lang="en-US" baseline="30000"/>
              <a:t>3</a:t>
            </a:r>
            <a:r>
              <a:rPr lang="en-US"/>
              <a:t>. This means one cubic centimetre (cm</a:t>
            </a:r>
            <a:r>
              <a:rPr lang="en-US" baseline="30000"/>
              <a:t>3</a:t>
            </a:r>
            <a:r>
              <a:rPr lang="en-US"/>
              <a:t>) of gold has a mass of 19.3 grams.</a:t>
            </a:r>
            <a:endParaRPr lang="en-GB"/>
          </a:p>
        </p:txBody>
      </p:sp>
      <p:pic>
        <p:nvPicPr>
          <p:cNvPr id="124932" name="Picture 4" descr="tutankam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57200"/>
            <a:ext cx="1028700" cy="1450975"/>
          </a:xfrm>
          <a:prstGeom prst="rect">
            <a:avLst/>
          </a:prstGeom>
          <a:noFill/>
        </p:spPr>
      </p:pic>
      <p:pic>
        <p:nvPicPr>
          <p:cNvPr id="124933" name="Picture 5" descr="gold b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048000"/>
            <a:ext cx="1485900" cy="1050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FF"/>
                </a:solidFill>
              </a:rPr>
              <a:t>Density = 	mass</a:t>
            </a:r>
          </a:p>
          <a:p>
            <a:pPr>
              <a:buFontTx/>
              <a:buNone/>
            </a:pPr>
            <a:r>
              <a:rPr lang="en-US">
                <a:solidFill>
                  <a:srgbClr val="0000FF"/>
                </a:solidFill>
              </a:rPr>
              <a:t>			volume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Or using the formula triangle;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					 m</a:t>
            </a:r>
          </a:p>
          <a:p>
            <a:pPr>
              <a:buFontTx/>
              <a:buNone/>
            </a:pPr>
            <a:r>
              <a:rPr lang="en-US"/>
              <a:t>				       D x V</a:t>
            </a:r>
            <a:endParaRPr lang="en-GB"/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514600" y="2590800"/>
            <a:ext cx="1447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80" name="AutoShape 4"/>
          <p:cNvSpPr>
            <a:spLocks noChangeArrowheads="1"/>
          </p:cNvSpPr>
          <p:nvPr/>
        </p:nvSpPr>
        <p:spPr bwMode="auto">
          <a:xfrm>
            <a:off x="3733800" y="4724400"/>
            <a:ext cx="1905000" cy="144780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>
            <a:off x="4191000" y="5486400"/>
            <a:ext cx="99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762000" y="990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g/cm</a:t>
            </a:r>
            <a:r>
              <a:rPr lang="en-US" sz="2000" baseline="30000">
                <a:solidFill>
                  <a:srgbClr val="FF0000"/>
                </a:solidFill>
              </a:rPr>
              <a:t>3</a:t>
            </a:r>
            <a:endParaRPr lang="en-GB" sz="2000" baseline="30000">
              <a:solidFill>
                <a:srgbClr val="FF0000"/>
              </a:solidFill>
            </a:endParaRP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4114800" y="17526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g</a:t>
            </a:r>
            <a:endParaRPr lang="en-GB" sz="2000">
              <a:solidFill>
                <a:srgbClr val="FF0000"/>
              </a:solidFill>
            </a:endParaRP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4114800" y="31242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cm</a:t>
            </a:r>
            <a:r>
              <a:rPr lang="en-US" sz="2000" baseline="30000">
                <a:solidFill>
                  <a:srgbClr val="FF0000"/>
                </a:solidFill>
              </a:rPr>
              <a:t>3</a:t>
            </a:r>
            <a:endParaRPr lang="en-GB" sz="2000" baseline="30000">
              <a:solidFill>
                <a:srgbClr val="FF0000"/>
              </a:solidFill>
            </a:endParaRPr>
          </a:p>
        </p:txBody>
      </p:sp>
      <p:sp>
        <p:nvSpPr>
          <p:cNvPr id="126985" name="Line 9"/>
          <p:cNvSpPr>
            <a:spLocks noChangeShapeType="1"/>
          </p:cNvSpPr>
          <p:nvPr/>
        </p:nvSpPr>
        <p:spPr bwMode="auto">
          <a:xfrm>
            <a:off x="1066800" y="1447800"/>
            <a:ext cx="1524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86" name="Line 10"/>
          <p:cNvSpPr>
            <a:spLocks noChangeShapeType="1"/>
          </p:cNvSpPr>
          <p:nvPr/>
        </p:nvSpPr>
        <p:spPr bwMode="auto">
          <a:xfrm flipH="1" flipV="1">
            <a:off x="3962400" y="30480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87" name="Line 11"/>
          <p:cNvSpPr>
            <a:spLocks noChangeShapeType="1"/>
          </p:cNvSpPr>
          <p:nvPr/>
        </p:nvSpPr>
        <p:spPr bwMode="auto">
          <a:xfrm flipH="1">
            <a:off x="3505200" y="2057400"/>
            <a:ext cx="533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26988" name="Picture 12" descr="dex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352800"/>
            <a:ext cx="1274763" cy="1603375"/>
          </a:xfrm>
          <a:prstGeom prst="rect">
            <a:avLst/>
          </a:prstGeom>
          <a:noFill/>
        </p:spPr>
      </p:pic>
      <p:sp>
        <p:nvSpPr>
          <p:cNvPr id="126989" name="AutoShape 13"/>
          <p:cNvSpPr>
            <a:spLocks noChangeArrowheads="1"/>
          </p:cNvSpPr>
          <p:nvPr/>
        </p:nvSpPr>
        <p:spPr bwMode="auto">
          <a:xfrm>
            <a:off x="4800600" y="457200"/>
            <a:ext cx="2362200" cy="1905000"/>
          </a:xfrm>
          <a:prstGeom prst="wedgeRoundRectCallout">
            <a:avLst>
              <a:gd name="adj1" fmla="val 59208"/>
              <a:gd name="adj2" fmla="val 135583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The formula!</a:t>
            </a:r>
            <a:endParaRPr lang="en-GB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 descr="sc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086350"/>
            <a:ext cx="2362200" cy="1771650"/>
          </a:xfrm>
          <a:prstGeom prst="rect">
            <a:avLst/>
          </a:prstGeom>
          <a:noFill/>
        </p:spPr>
      </p:pic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Density of regular shapes</a:t>
            </a:r>
            <a:endParaRPr lang="en-GB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		</a:t>
            </a:r>
            <a:r>
              <a:rPr lang="en-US">
                <a:solidFill>
                  <a:srgbClr val="0000FF"/>
                </a:solidFill>
              </a:rPr>
              <a:t>volume</a:t>
            </a:r>
            <a:r>
              <a:rPr lang="en-US"/>
              <a:t> = length x width x height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					</a:t>
            </a:r>
            <a:r>
              <a:rPr lang="en-US">
                <a:solidFill>
                  <a:srgbClr val="0000FF"/>
                </a:solidFill>
              </a:rPr>
              <a:t>density = mass/volume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			</a:t>
            </a:r>
            <a:r>
              <a:rPr lang="en-US">
                <a:solidFill>
                  <a:srgbClr val="0000FF"/>
                </a:solidFill>
              </a:rPr>
              <a:t>mass</a:t>
            </a:r>
            <a:r>
              <a:rPr lang="en-US"/>
              <a:t> using a scale</a:t>
            </a:r>
            <a:endParaRPr lang="en-GB"/>
          </a:p>
        </p:txBody>
      </p:sp>
      <p:sp>
        <p:nvSpPr>
          <p:cNvPr id="129029" name="AutoShape 5"/>
          <p:cNvSpPr>
            <a:spLocks noChangeArrowheads="1"/>
          </p:cNvSpPr>
          <p:nvPr/>
        </p:nvSpPr>
        <p:spPr bwMode="auto">
          <a:xfrm>
            <a:off x="990600" y="2438400"/>
            <a:ext cx="13716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0" name="AutoShape 6"/>
          <p:cNvSpPr>
            <a:spLocks noChangeArrowheads="1"/>
          </p:cNvSpPr>
          <p:nvPr/>
        </p:nvSpPr>
        <p:spPr bwMode="auto">
          <a:xfrm>
            <a:off x="1066800" y="4800600"/>
            <a:ext cx="13716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>
            <a:off x="990600" y="35052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1219200" y="3505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length</a:t>
            </a:r>
            <a:endParaRPr lang="en-GB" sz="1400">
              <a:solidFill>
                <a:srgbClr val="FF0000"/>
              </a:solidFill>
            </a:endParaRPr>
          </a:p>
        </p:txBody>
      </p: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2362200" y="3276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width</a:t>
            </a:r>
            <a:endParaRPr lang="en-GB" sz="1400">
              <a:solidFill>
                <a:srgbClr val="FF0000"/>
              </a:solidFill>
            </a:endParaRP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0" y="2743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height</a:t>
            </a:r>
            <a:endParaRPr lang="en-GB" sz="1400">
              <a:solidFill>
                <a:srgbClr val="FF0000"/>
              </a:solidFill>
            </a:endParaRPr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>
            <a:off x="838200" y="26670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 flipH="1">
            <a:off x="2209800" y="3200400"/>
            <a:ext cx="2286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4267200" y="3733800"/>
            <a:ext cx="4114800" cy="6096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you continue to measure your densities?</a:t>
            </a:r>
            <a:endParaRPr lang="en-GB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6197" name="Picture 5" descr="density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981200"/>
            <a:ext cx="4156075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dirty="0" smtClean="0"/>
              <a:t>Extreme Density</a:t>
            </a:r>
            <a:endParaRPr lang="en-US" dirty="0"/>
          </a:p>
        </p:txBody>
      </p:sp>
      <p:pic>
        <p:nvPicPr>
          <p:cNvPr id="4" name="Neutron Stars- mass of the sun in the size of a city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123950"/>
            <a:ext cx="7772400" cy="582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of an irregular solid</a:t>
            </a:r>
            <a:endParaRPr lang="en-US" dirty="0"/>
          </a:p>
        </p:txBody>
      </p:sp>
      <p:pic>
        <p:nvPicPr>
          <p:cNvPr id="143362" name="Picture 2" descr="http://www.oldschool.com.sg/modpub/92746328642afe9a86430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79248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5359</TotalTime>
  <Words>263</Words>
  <Application>Microsoft Office PowerPoint</Application>
  <PresentationFormat>On-screen Show (4:3)</PresentationFormat>
  <Paragraphs>132</Paragraphs>
  <Slides>22</Slides>
  <Notes>4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Density</vt:lpstr>
      <vt:lpstr>Slide 2</vt:lpstr>
      <vt:lpstr>Which is heavier?</vt:lpstr>
      <vt:lpstr>Density</vt:lpstr>
      <vt:lpstr>Slide 5</vt:lpstr>
      <vt:lpstr>Density of regular shapes</vt:lpstr>
      <vt:lpstr>Can you continue to measure your densities?</vt:lpstr>
      <vt:lpstr>Extreme Density</vt:lpstr>
      <vt:lpstr>Density of an irregular solid</vt:lpstr>
      <vt:lpstr>…..Or</vt:lpstr>
      <vt:lpstr>Can you write a sentence about what we have discovered?</vt:lpstr>
      <vt:lpstr>Measuring the density of liquids</vt:lpstr>
      <vt:lpstr>Density of water</vt:lpstr>
      <vt:lpstr>Upthrust</vt:lpstr>
      <vt:lpstr>What happens if the upthrust is equal to the force of gravity?</vt:lpstr>
      <vt:lpstr>What happens if the upthrust is equal to the force of gravity?</vt:lpstr>
      <vt:lpstr>Which will float?</vt:lpstr>
      <vt:lpstr>Slide 18</vt:lpstr>
      <vt:lpstr>Bonus experiment</vt:lpstr>
      <vt:lpstr>Slide 20</vt:lpstr>
      <vt:lpstr>Explaining density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now!</dc:title>
  <dc:creator>Louis</dc:creator>
  <cp:lastModifiedBy>jonathan</cp:lastModifiedBy>
  <cp:revision>124</cp:revision>
  <dcterms:created xsi:type="dcterms:W3CDTF">2008-03-27T19:08:57Z</dcterms:created>
  <dcterms:modified xsi:type="dcterms:W3CDTF">2014-09-09T11:35:13Z</dcterms:modified>
</cp:coreProperties>
</file>