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64" r:id="rId2"/>
    <p:sldId id="266" r:id="rId3"/>
    <p:sldId id="267" r:id="rId4"/>
    <p:sldId id="272" r:id="rId5"/>
    <p:sldId id="268" r:id="rId6"/>
    <p:sldId id="269" r:id="rId7"/>
    <p:sldId id="290" r:id="rId8"/>
    <p:sldId id="270" r:id="rId9"/>
    <p:sldId id="281" r:id="rId10"/>
    <p:sldId id="271" r:id="rId11"/>
    <p:sldId id="289" r:id="rId12"/>
    <p:sldId id="278" r:id="rId13"/>
    <p:sldId id="279" r:id="rId14"/>
    <p:sldId id="28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</a:defRPr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5" charset="0"/>
              </a:defRPr>
            </a:lvl1pPr>
          </a:lstStyle>
          <a:p>
            <a:fld id="{AC64CD0C-552F-4BB8-9157-B3A03DBD8AA4}" type="datetime1">
              <a:rPr lang="en-US"/>
              <a:pPr/>
              <a:t>8/21/2012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5" charset="0"/>
              </a:defRPr>
            </a:lvl1pPr>
          </a:lstStyle>
          <a:p>
            <a:fld id="{B1984428-F66F-46EA-A18C-61C6994D0E2C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40EBCB-A8C4-4F9C-84CA-B386AE51EF92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8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7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s-ES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s-ES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s-ES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102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s-ES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  <p:sp>
              <p:nvSpPr>
                <p:cNvPr id="38" name="Rectangle 11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s-ES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  <p:sp>
              <p:nvSpPr>
                <p:cNvPr id="39" name="Rectangle 116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s-ES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9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s-ES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  <p:sp>
              <p:nvSpPr>
                <p:cNvPr id="35" name="Rectangle 100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s-ES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  <p:sp>
              <p:nvSpPr>
                <p:cNvPr id="36" name="Rectangle 101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s-ES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</p:grpSp>
          <p:sp>
            <p:nvSpPr>
              <p:cNvPr id="31" name="Rectangle 9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s-ES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32" name="Rectangle 9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s-ES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33" name="Rectangle 9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s-ES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</p:grpSp>
        <p:sp>
          <p:nvSpPr>
            <p:cNvPr id="6" name="Freeform 62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s-ES">
                <a:ea typeface="ＭＳ Ｐゴシック" pitchFamily="-65" charset="-128"/>
              </a:endParaRPr>
            </a:p>
          </p:txBody>
        </p:sp>
        <p:sp>
          <p:nvSpPr>
            <p:cNvPr id="7" name="Freeform 63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s-ES">
                <a:ea typeface="ＭＳ Ｐゴシック" pitchFamily="-65" charset="-128"/>
              </a:endParaRPr>
            </a:p>
          </p:txBody>
        </p:sp>
        <p:sp>
          <p:nvSpPr>
            <p:cNvPr id="8" name="Freeform 64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s-ES">
                <a:ea typeface="ＭＳ Ｐゴシック" pitchFamily="-65" charset="-128"/>
              </a:endParaRPr>
            </a:p>
          </p:txBody>
        </p:sp>
        <p:sp>
          <p:nvSpPr>
            <p:cNvPr id="9" name="Freeform 66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s-ES">
                <a:ea typeface="ＭＳ Ｐゴシック" pitchFamily="-65" charset="-128"/>
              </a:endParaRPr>
            </a:p>
          </p:txBody>
        </p:sp>
        <p:sp>
          <p:nvSpPr>
            <p:cNvPr id="10" name="Freeform 67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s-ES">
                <a:ea typeface="ＭＳ Ｐゴシック" pitchFamily="-65" charset="-128"/>
              </a:endParaRPr>
            </a:p>
          </p:txBody>
        </p:sp>
        <p:sp>
          <p:nvSpPr>
            <p:cNvPr id="11" name="Hexagon 68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12" name="Hexagon 7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13" name="Hexagon 7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14" name="Hexagon 7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15" name="Hexagon 7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16" name="Freeform 7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17" name="Hexagon 7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18" name="Hexagon 7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19" name="Hexagon 7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20" name="Hexagon 7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21" name="Hexagon 8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22" name="Hexagon 8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23" name="Hexagon 8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24" name="Hexagon 8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25" name="Hexagon 8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26" name="Freeform 8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27" name="Freeform 8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</p:grpSp>
      <p:sp>
        <p:nvSpPr>
          <p:cNvPr id="43" name="Rectangle 120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44" name="Rectangle 121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45" name="Rectangle 122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46" name="Rectangle 123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fld id="{7072C41E-06D8-451D-88CA-BE853E1ECE68}" type="datetime1">
              <a:rPr lang="en-US"/>
              <a:pPr/>
              <a:t>8/21/2012</a:t>
            </a:fld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4C70A8C-2578-40F1-B4A8-F3A047B8779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96F71F-F408-47BC-A2F6-6E1F9E35CEC5}" type="datetime1">
              <a:rPr lang="en-US"/>
              <a:pPr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4F0F2-AC59-4F1D-B5F5-9FA3BAF0241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DCDCF5-714B-4DF6-AE75-84F71366B1B8}" type="datetime1">
              <a:rPr lang="en-US"/>
              <a:pPr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668DC-DBAA-4681-AE01-4E0A3BCBBD6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5B1A8-C33A-4210-B29F-375FBB89FA18}" type="datetime1">
              <a:rPr lang="en-US"/>
              <a:pPr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00D83-254A-4933-9B84-F34427E75C1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797F76-BEA7-459D-B79A-2DA44188891E}" type="datetime1">
              <a:rPr lang="en-US"/>
              <a:pPr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79A05-BA1B-4AA5-ACB1-BC63B68FD06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9C08F62B-55F7-49C1-976E-5E5A726BD497}" type="datetime1">
              <a:rPr lang="en-US"/>
              <a:pPr/>
              <a:t>8/21/2012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A3BDB25-FF1D-41E4-B820-59C83E64C6D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536421-E4B6-48E1-B9C1-6AB34A405C91}" type="datetime1">
              <a:rPr lang="en-US"/>
              <a:pPr/>
              <a:t>8/21/2012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4B6DF-7F69-4178-92C1-350258E0171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D601D9-7CC6-4B35-B1BD-9FC4CE3738EE}" type="datetime1">
              <a:rPr lang="en-US"/>
              <a:pPr/>
              <a:t>8/21/2012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59681-0F34-49F8-A84B-86C417D3D65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808A6A-C574-4927-A4C2-91F32A1D583A}" type="datetime1">
              <a:rPr lang="en-US"/>
              <a:pPr/>
              <a:t>8/21/2012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9B743-68C8-4357-900A-622EE3B5599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117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s-ES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s-ES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s-ES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102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s-ES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  <p:sp>
              <p:nvSpPr>
                <p:cNvPr id="39" name="Rectangle 11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s-ES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  <p:sp>
              <p:nvSpPr>
                <p:cNvPr id="40" name="Rectangle 116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s-ES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9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s-ES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  <p:sp>
              <p:nvSpPr>
                <p:cNvPr id="36" name="Rectangle 100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s-ES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  <p:sp>
              <p:nvSpPr>
                <p:cNvPr id="37" name="Rectangle 101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s-ES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</p:grpSp>
          <p:sp>
            <p:nvSpPr>
              <p:cNvPr id="32" name="Rectangle 9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s-ES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33" name="Rectangle 9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s-ES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34" name="Rectangle 9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s-ES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</p:grpSp>
        <p:sp>
          <p:nvSpPr>
            <p:cNvPr id="7" name="Freeform 62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s-ES">
                <a:ea typeface="ＭＳ Ｐゴシック" pitchFamily="-65" charset="-128"/>
              </a:endParaRPr>
            </a:p>
          </p:txBody>
        </p:sp>
        <p:sp>
          <p:nvSpPr>
            <p:cNvPr id="8" name="Freeform 63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s-ES">
                <a:ea typeface="ＭＳ Ｐゴシック" pitchFamily="-65" charset="-128"/>
              </a:endParaRPr>
            </a:p>
          </p:txBody>
        </p:sp>
        <p:sp>
          <p:nvSpPr>
            <p:cNvPr id="9" name="Freeform 64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s-ES">
                <a:ea typeface="ＭＳ Ｐゴシック" pitchFamily="-65" charset="-128"/>
              </a:endParaRPr>
            </a:p>
          </p:txBody>
        </p:sp>
        <p:sp>
          <p:nvSpPr>
            <p:cNvPr id="10" name="Freeform 66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s-ES">
                <a:ea typeface="ＭＳ Ｐゴシック" pitchFamily="-65" charset="-128"/>
              </a:endParaRPr>
            </a:p>
          </p:txBody>
        </p:sp>
        <p:sp>
          <p:nvSpPr>
            <p:cNvPr id="11" name="Freeform 67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s-ES">
                <a:ea typeface="ＭＳ Ｐゴシック" pitchFamily="-65" charset="-128"/>
              </a:endParaRPr>
            </a:p>
          </p:txBody>
        </p:sp>
        <p:sp>
          <p:nvSpPr>
            <p:cNvPr id="12" name="Hexagon 68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13" name="Hexagon 7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14" name="Hexagon 7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15" name="Hexagon 7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16" name="Hexagon 7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17" name="Freeform 7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18" name="Hexagon 7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19" name="Hexagon 7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20" name="Hexagon 7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21" name="Hexagon 7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22" name="Hexagon 8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23" name="Hexagon 8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24" name="Hexagon 8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25" name="Hexagon 8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26" name="Hexagon 8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27" name="Freeform 8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28" name="Freeform 8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</p:grpSp>
      <p:sp>
        <p:nvSpPr>
          <p:cNvPr id="44" name="Rectangle 120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45" name="Rectangle 121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46" name="Rectangle 122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47" name="Rectangle 123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B883A5-B798-4138-B050-D078C2216D0B}" type="datetime1">
              <a:rPr lang="en-US"/>
              <a:pPr/>
              <a:t>8/21/2012</a:t>
            </a:fld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D0528B-5BFE-4984-8AFE-B5F30BE8A20C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117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s-ES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s-ES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s-ES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102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s-ES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  <p:sp>
              <p:nvSpPr>
                <p:cNvPr id="39" name="Rectangle 11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s-ES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  <p:sp>
              <p:nvSpPr>
                <p:cNvPr id="40" name="Rectangle 116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s-ES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9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s-ES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  <p:sp>
              <p:nvSpPr>
                <p:cNvPr id="36" name="Rectangle 100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s-ES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  <p:sp>
              <p:nvSpPr>
                <p:cNvPr id="37" name="Rectangle 101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s-ES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</p:grpSp>
          <p:sp>
            <p:nvSpPr>
              <p:cNvPr id="32" name="Rectangle 9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s-ES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33" name="Rectangle 9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s-ES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34" name="Rectangle 9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s-ES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</p:grpSp>
        <p:sp>
          <p:nvSpPr>
            <p:cNvPr id="7" name="Freeform 62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s-ES">
                <a:ea typeface="ＭＳ Ｐゴシック" pitchFamily="-65" charset="-128"/>
              </a:endParaRPr>
            </a:p>
          </p:txBody>
        </p:sp>
        <p:sp>
          <p:nvSpPr>
            <p:cNvPr id="8" name="Freeform 63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s-ES">
                <a:ea typeface="ＭＳ Ｐゴシック" pitchFamily="-65" charset="-128"/>
              </a:endParaRPr>
            </a:p>
          </p:txBody>
        </p:sp>
        <p:sp>
          <p:nvSpPr>
            <p:cNvPr id="9" name="Freeform 64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s-ES">
                <a:ea typeface="ＭＳ Ｐゴシック" pitchFamily="-65" charset="-128"/>
              </a:endParaRPr>
            </a:p>
          </p:txBody>
        </p:sp>
        <p:sp>
          <p:nvSpPr>
            <p:cNvPr id="10" name="Freeform 66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s-ES">
                <a:ea typeface="ＭＳ Ｐゴシック" pitchFamily="-65" charset="-128"/>
              </a:endParaRPr>
            </a:p>
          </p:txBody>
        </p:sp>
        <p:sp>
          <p:nvSpPr>
            <p:cNvPr id="11" name="Freeform 67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s-ES">
                <a:ea typeface="ＭＳ Ｐゴシック" pitchFamily="-65" charset="-128"/>
              </a:endParaRPr>
            </a:p>
          </p:txBody>
        </p:sp>
        <p:sp>
          <p:nvSpPr>
            <p:cNvPr id="12" name="Hexagon 68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13" name="Hexagon 7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14" name="Hexagon 7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15" name="Hexagon 7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16" name="Hexagon 7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17" name="Freeform 7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18" name="Hexagon 7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19" name="Hexagon 7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20" name="Hexagon 7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21" name="Hexagon 7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22" name="Hexagon 8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23" name="Hexagon 8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24" name="Hexagon 8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25" name="Hexagon 8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26" name="Hexagon 8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27" name="Freeform 8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28" name="Freeform 8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</p:grpSp>
      <p:sp>
        <p:nvSpPr>
          <p:cNvPr id="44" name="Rectangle 120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45" name="Rectangle 121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46" name="Rectangle 122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47" name="Rectangle 123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59C9C5-D1E5-493C-A714-5194B270D0FA}" type="datetime1">
              <a:rPr lang="en-US"/>
              <a:pPr/>
              <a:t>8/21/2012</a:t>
            </a:fld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5249B-6929-4ED3-903D-485371F7D63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s-ES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s-ES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s-ES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s-ES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s-ES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s-ES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s-ES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s-ES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s-ES">
                    <a:solidFill>
                      <a:srgbClr val="FFFFFF"/>
                    </a:solidFill>
                    <a:ea typeface="ＭＳ Ｐゴシック" pitchFamily="-65" charset="-128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s-ES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s-ES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s-ES">
                  <a:solidFill>
                    <a:srgbClr val="FFFFFF"/>
                  </a:solidFill>
                  <a:ea typeface="ＭＳ Ｐゴシック" pitchFamily="-65" charset="-128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s-ES">
                <a:ea typeface="ＭＳ Ｐゴシック" pitchFamily="-65" charset="-128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s-ES">
                <a:ea typeface="ＭＳ Ｐゴシック" pitchFamily="-65" charset="-128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s-ES">
                <a:ea typeface="ＭＳ Ｐゴシック" pitchFamily="-65" charset="-128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s-ES">
                <a:ea typeface="ＭＳ Ｐゴシック" pitchFamily="-65" charset="-128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s-ES">
                <a:ea typeface="ＭＳ Ｐゴシック" pitchFamily="-65" charset="-128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EFEFE"/>
                </a:solidFill>
                <a:latin typeface="Century Gothic" pitchFamily="-65" charset="0"/>
              </a:defRPr>
            </a:lvl1pPr>
          </a:lstStyle>
          <a:p>
            <a:fld id="{B7904BCF-AABC-47C6-B4B7-0DF43D27CB9C}" type="datetime1">
              <a:rPr lang="en-US"/>
              <a:pPr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1"/>
                </a:solidFill>
                <a:latin typeface="Century Gothic" pitchFamily="-65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EFEFE"/>
                </a:solidFill>
                <a:latin typeface="Century Gothic" pitchFamily="-65" charset="0"/>
              </a:defRPr>
            </a:lvl1pPr>
          </a:lstStyle>
          <a:p>
            <a:fld id="{169E520E-32A6-40A9-9CFC-2661823D0FF8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4" r:id="rId8"/>
    <p:sldLayoutId id="2147483745" r:id="rId9"/>
    <p:sldLayoutId id="2147483741" r:id="rId10"/>
    <p:sldLayoutId id="214748374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ＭＳ Ｐゴシック" pitchFamily="-65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-65" charset="0"/>
          <a:ea typeface="ＭＳ Ｐゴシック" pitchFamily="-65" charset="-128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-65" charset="0"/>
          <a:ea typeface="ＭＳ Ｐゴシック" pitchFamily="-65" charset="-128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-65" charset="0"/>
          <a:ea typeface="ＭＳ Ｐゴシック" pitchFamily="-65" charset="-128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-65" charset="0"/>
          <a:ea typeface="ＭＳ Ｐゴシック" pitchFamily="-65" charset="-128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-65" charset="2"/>
        <a:buChar char=""/>
        <a:defRPr sz="2400" kern="12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-65" charset="2"/>
        <a:buChar char=""/>
        <a:defRPr sz="2200" kern="12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-65" charset="2"/>
        <a:buChar char=""/>
        <a:defRPr sz="2000" kern="12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-65" charset="2"/>
        <a:buChar char=""/>
        <a:defRPr kern="12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-65" charset="2"/>
        <a:buChar char=""/>
        <a:defRPr sz="1600" kern="12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ev.physicslab.org/asp/applets/doubleslit/default.asp" TargetMode="External"/><Relationship Id="rId2" Type="http://schemas.openxmlformats.org/officeDocument/2006/relationships/hyperlink" Target="http://www.studyphysics.ca/newnotes/20/unit04_light/chp1719_light/lesson58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hysics.brown.edu/physics/demopages/Demo/modern/demo/7a5520.htm" TargetMode="External"/><Relationship Id="rId4" Type="http://schemas.openxmlformats.org/officeDocument/2006/relationships/hyperlink" Target="http://physics.about.com/od/lightoptics/a/doubleslit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Jeff.Jeff-PC\Desktop\OPT 101 2010 SinglePhotonInterference\Hello Bryce!\Lasress\IMAG0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546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Young’s double slit experiment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4340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Single Photon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When a single photon is used, wave interference is still present</a:t>
            </a:r>
          </a:p>
          <a:p>
            <a:r>
              <a:rPr lang="en-US" smtClean="0"/>
              <a:t>It is impossible for a photon to act as a wave as it is can only go through one slit</a:t>
            </a:r>
          </a:p>
          <a:p>
            <a:r>
              <a:rPr lang="en-US" smtClean="0"/>
              <a:t>If one slit is blocked, there is no interference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Important Observations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When path of photon is unknown, fringes are observed</a:t>
            </a:r>
          </a:p>
          <a:p>
            <a:r>
              <a:rPr lang="en-US" smtClean="0"/>
              <a:t>When path of photon is known, fringes are not observed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Young’s Double Slit Experiment</a:t>
            </a:r>
          </a:p>
          <a:p>
            <a:pPr lvl="1"/>
            <a:r>
              <a:rPr lang="en-US" dirty="0" smtClean="0"/>
              <a:t>Fringes were observed under high intensity, as well as with only a single photon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62200"/>
            <a:ext cx="6777037" cy="35083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Single photons behaved the same way as the high intensity beam.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 the double slit experiment, the single photon appeared to interfere with itself – going through both slit simultaneously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2" indent="-273050"/>
            <a:r>
              <a:rPr lang="en-US" sz="1900" u="sng" dirty="0" smtClean="0">
                <a:hlinkClick r:id="rId2"/>
              </a:rPr>
              <a:t>http://www.studyphysics.ca/newnotes/20/unit04_light/chp1719_light/lesson58.htm</a:t>
            </a:r>
            <a:endParaRPr lang="en-US" sz="1900" dirty="0" smtClean="0"/>
          </a:p>
          <a:p>
            <a:pPr marL="342900" lvl="1"/>
            <a:r>
              <a:rPr lang="en-US" u="sng" dirty="0" smtClean="0">
                <a:hlinkClick r:id="rId3"/>
              </a:rPr>
              <a:t>http://dev.physicslab.org/asp/applets/doubleslit/default.asp</a:t>
            </a:r>
            <a:endParaRPr lang="en-US" sz="2000" dirty="0" smtClean="0"/>
          </a:p>
          <a:p>
            <a:pPr marL="342900" lvl="1"/>
            <a:r>
              <a:rPr lang="en-US" dirty="0" smtClean="0">
                <a:hlinkClick r:id="rId4"/>
              </a:rPr>
              <a:t>http://physics.about.com/od/lightoptics/a/doubleslit.htm</a:t>
            </a:r>
            <a:endParaRPr lang="en-US" dirty="0" smtClean="0"/>
          </a:p>
          <a:p>
            <a:pPr marL="342900" lvl="1"/>
            <a:r>
              <a:rPr lang="en-US" u="sng" dirty="0" smtClean="0">
                <a:hlinkClick r:id="rId5"/>
              </a:rPr>
              <a:t>http://www.physics.brown.edu/physics/demopages/Demo/modern/demo/7a5520.htm</a:t>
            </a:r>
            <a:endParaRPr lang="en-US" dirty="0" smtClean="0"/>
          </a:p>
          <a:p>
            <a:pPr marL="342900" lvl="1"/>
            <a:r>
              <a:rPr lang="en-US" dirty="0" smtClean="0"/>
              <a:t>The book – </a:t>
            </a:r>
            <a:r>
              <a:rPr lang="en-US" u="sng" dirty="0" smtClean="0"/>
              <a:t>Seeing the </a:t>
            </a:r>
            <a:r>
              <a:rPr lang="en-US" u="sng" dirty="0" smtClean="0"/>
              <a:t>Light</a:t>
            </a:r>
          </a:p>
          <a:p>
            <a:pPr marL="342900" lvl="1"/>
            <a:r>
              <a:rPr lang="en-US" u="sng" dirty="0" smtClean="0"/>
              <a:t>From </a:t>
            </a:r>
            <a:r>
              <a:rPr lang="en-US" dirty="0" smtClean="0">
                <a:solidFill>
                  <a:srgbClr val="FF0000"/>
                </a:solidFill>
              </a:rPr>
              <a:t>Jeff, Jacob, Bryce, Edward, and Julie</a:t>
            </a:r>
          </a:p>
          <a:p>
            <a:pPr marL="342900"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3733800"/>
            <a:ext cx="3313113" cy="1701800"/>
          </a:xfrm>
        </p:spPr>
        <p:txBody>
          <a:bodyPr/>
          <a:lstStyle/>
          <a:p>
            <a:r>
              <a:rPr lang="en-US" sz="3200" smtClean="0"/>
              <a:t>Young’s Double Slit Experiment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4724400" y="5334000"/>
            <a:ext cx="3309938" cy="1260475"/>
          </a:xfrm>
        </p:spPr>
        <p:txBody>
          <a:bodyPr/>
          <a:lstStyle/>
          <a:p>
            <a:r>
              <a:rPr lang="en-US" smtClean="0"/>
              <a:t>YAY!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04800"/>
            <a:ext cx="25495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893888"/>
            <a:ext cx="34385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smtClean="0"/>
              <a:t>First conducted in 1801 by Thomas Young</a:t>
            </a:r>
          </a:p>
          <a:p>
            <a:pPr>
              <a:lnSpc>
                <a:spcPct val="90000"/>
              </a:lnSpc>
            </a:pPr>
            <a:r>
              <a:rPr lang="en-US" sz="2200" smtClean="0"/>
              <a:t>Light passed through a barrier with two slits (before it usually passed through a single slit to make the light coherent)</a:t>
            </a:r>
          </a:p>
          <a:p>
            <a:pPr>
              <a:lnSpc>
                <a:spcPct val="90000"/>
              </a:lnSpc>
            </a:pPr>
            <a:r>
              <a:rPr lang="en-US" sz="2200" smtClean="0"/>
              <a:t>The light diffracted through each slit</a:t>
            </a:r>
          </a:p>
          <a:p>
            <a:pPr>
              <a:lnSpc>
                <a:spcPct val="90000"/>
              </a:lnSpc>
            </a:pPr>
            <a:r>
              <a:rPr lang="en-US" sz="2200" smtClean="0"/>
              <a:t>Created interference pattern</a:t>
            </a:r>
          </a:p>
          <a:p>
            <a:pPr>
              <a:lnSpc>
                <a:spcPct val="90000"/>
              </a:lnSpc>
            </a:pPr>
            <a:r>
              <a:rPr lang="en-US" sz="2200" smtClean="0"/>
              <a:t>In order to interfere the light that passes through the slit must be of the same frequency and polarization and it must be coherent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7411" name="Picture 2" descr="C:\Users\Jeff.Jeff-PC\Desktop\OPT 101 2010 SinglePhotonInterference\Hello Bryce!\Lasress\IMAG028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600200"/>
            <a:ext cx="756761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Particles vs. Waves</a:t>
            </a:r>
          </a:p>
        </p:txBody>
      </p:sp>
      <p:sp>
        <p:nvSpPr>
          <p:cNvPr id="18435" name="Text Placeholder 4"/>
          <p:cNvSpPr>
            <a:spLocks noGrp="1"/>
          </p:cNvSpPr>
          <p:nvPr>
            <p:ph type="body" idx="1"/>
          </p:nvPr>
        </p:nvSpPr>
        <p:spPr>
          <a:xfrm>
            <a:off x="1412875" y="2316163"/>
            <a:ext cx="3055938" cy="639762"/>
          </a:xfrm>
        </p:spPr>
        <p:txBody>
          <a:bodyPr/>
          <a:lstStyle/>
          <a:p>
            <a:r>
              <a:rPr lang="en-US" smtClean="0"/>
              <a:t>Particle</a:t>
            </a:r>
          </a:p>
        </p:txBody>
      </p:sp>
      <p:sp>
        <p:nvSpPr>
          <p:cNvPr id="18436" name="Content Placeholder 5"/>
          <p:cNvSpPr>
            <a:spLocks noGrp="1"/>
          </p:cNvSpPr>
          <p:nvPr>
            <p:ph sz="half" idx="2"/>
          </p:nvPr>
        </p:nvSpPr>
        <p:spPr>
          <a:xfrm>
            <a:off x="1041400" y="2974975"/>
            <a:ext cx="3419475" cy="2835275"/>
          </a:xfrm>
        </p:spPr>
        <p:txBody>
          <a:bodyPr/>
          <a:lstStyle/>
          <a:p>
            <a:r>
              <a:rPr lang="en-US" smtClean="0"/>
              <a:t>If light acts as a particle, only two slits will appear on the screen</a:t>
            </a:r>
          </a:p>
        </p:txBody>
      </p:sp>
      <p:sp>
        <p:nvSpPr>
          <p:cNvPr id="1843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11738" y="2316163"/>
            <a:ext cx="3055937" cy="639762"/>
          </a:xfrm>
        </p:spPr>
        <p:txBody>
          <a:bodyPr/>
          <a:lstStyle/>
          <a:p>
            <a:r>
              <a:rPr lang="en-US" smtClean="0"/>
              <a:t>Wave</a:t>
            </a:r>
          </a:p>
        </p:txBody>
      </p:sp>
      <p:sp>
        <p:nvSpPr>
          <p:cNvPr id="1843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974975"/>
            <a:ext cx="3419475" cy="2835275"/>
          </a:xfrm>
        </p:spPr>
        <p:txBody>
          <a:bodyPr/>
          <a:lstStyle/>
          <a:p>
            <a:r>
              <a:rPr lang="en-US" smtClean="0"/>
              <a:t>The light will  diffract and interfere, making many fringes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is this important?</a:t>
            </a:r>
          </a:p>
        </p:txBody>
      </p:sp>
      <p:sp>
        <p:nvSpPr>
          <p:cNvPr id="19459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This proves light acts not only as a particle, but also as a wave!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352800"/>
            <a:ext cx="32194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352800"/>
            <a:ext cx="37528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1219200" y="3886200"/>
            <a:ext cx="792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Symbol" pitchFamily="18" charset="2"/>
              <a:buChar char="D"/>
            </a:pPr>
            <a:r>
              <a:rPr lang="en-US" sz="2000" dirty="0">
                <a:latin typeface="Tahoma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is the path length difference.</a:t>
            </a:r>
          </a:p>
        </p:txBody>
      </p:sp>
      <p:pic>
        <p:nvPicPr>
          <p:cNvPr id="103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762000"/>
            <a:ext cx="5791200" cy="30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7086600" y="1676400"/>
          <a:ext cx="1295400" cy="1079500"/>
        </p:xfrm>
        <a:graphic>
          <a:graphicData uri="http://schemas.openxmlformats.org/presentationml/2006/ole">
            <p:oleObj spid="_x0000_s45058" name="Equation" r:id="rId5" imgW="761760" imgH="634680" progId="Equation.3">
              <p:embed/>
            </p:oleObj>
          </a:graphicData>
        </a:graphic>
      </p:graphicFrame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286000" y="4267200"/>
            <a:ext cx="40386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>
                <a:solidFill>
                  <a:schemeClr val="tx2"/>
                </a:solidFill>
              </a:rPr>
              <a:t>constructive interference </a:t>
            </a:r>
          </a:p>
          <a:p>
            <a:pPr>
              <a:spcBef>
                <a:spcPct val="50000"/>
              </a:spcBef>
            </a:pPr>
            <a:endParaRPr lang="en-IE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IE">
                <a:solidFill>
                  <a:schemeClr val="tx2"/>
                </a:solidFill>
              </a:rPr>
              <a:t>destructive interference</a:t>
            </a:r>
            <a:r>
              <a:rPr lang="en-IE" b="1"/>
              <a:t>      </a:t>
            </a:r>
          </a:p>
          <a:p>
            <a:pPr>
              <a:spcBef>
                <a:spcPct val="50000"/>
              </a:spcBef>
            </a:pPr>
            <a:endParaRPr lang="en-US" b="1"/>
          </a:p>
        </p:txBody>
      </p:sp>
      <p:graphicFrame>
        <p:nvGraphicFramePr>
          <p:cNvPr id="56326" name="Object 6"/>
          <p:cNvGraphicFramePr>
            <a:graphicFrameLocks noChangeAspect="1"/>
          </p:cNvGraphicFramePr>
          <p:nvPr/>
        </p:nvGraphicFramePr>
        <p:xfrm>
          <a:off x="5181600" y="4267200"/>
          <a:ext cx="1423988" cy="388938"/>
        </p:xfrm>
        <a:graphic>
          <a:graphicData uri="http://schemas.openxmlformats.org/presentationml/2006/ole">
            <p:oleObj spid="_x0000_s45059" name="Equation" r:id="rId6" imgW="838080" imgH="228600" progId="Equation.3">
              <p:embed/>
            </p:oleObj>
          </a:graphicData>
        </a:graphic>
      </p:graphicFrame>
      <p:graphicFrame>
        <p:nvGraphicFramePr>
          <p:cNvPr id="56327" name="Object 7"/>
          <p:cNvGraphicFramePr>
            <a:graphicFrameLocks noChangeAspect="1"/>
          </p:cNvGraphicFramePr>
          <p:nvPr/>
        </p:nvGraphicFramePr>
        <p:xfrm>
          <a:off x="4967288" y="4889500"/>
          <a:ext cx="2006600" cy="669925"/>
        </p:xfrm>
        <a:graphic>
          <a:graphicData uri="http://schemas.openxmlformats.org/presentationml/2006/ole">
            <p:oleObj spid="_x0000_s45060" name="Equation" r:id="rId7" imgW="1180800" imgH="393480" progId="Equation.3">
              <p:embed/>
            </p:oleObj>
          </a:graphicData>
        </a:graphic>
      </p:graphicFrame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5029200" y="56388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i="1"/>
              <a:t>n</a:t>
            </a:r>
            <a:r>
              <a:rPr lang="en-IE"/>
              <a:t> = 0, </a:t>
            </a:r>
            <a:r>
              <a:rPr lang="en-US">
                <a:cs typeface="Arial" charset="0"/>
              </a:rPr>
              <a:t>±1, </a:t>
            </a:r>
            <a:r>
              <a:rPr lang="en-US"/>
              <a:t>±2, ±3, ±4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725487"/>
          </a:xfrm>
        </p:spPr>
        <p:txBody>
          <a:bodyPr/>
          <a:lstStyle/>
          <a:p>
            <a:r>
              <a:rPr lang="en-US" dirty="0" smtClean="0"/>
              <a:t>Equations for the Fringes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990600" y="1828801"/>
            <a:ext cx="6777037" cy="609599"/>
          </a:xfrm>
        </p:spPr>
        <p:txBody>
          <a:bodyPr/>
          <a:lstStyle/>
          <a:p>
            <a:r>
              <a:rPr lang="el-GR" dirty="0" smtClean="0"/>
              <a:t>λ</a:t>
            </a:r>
            <a:r>
              <a:rPr lang="es-ES" dirty="0" smtClean="0"/>
              <a:t>/s=w/D</a:t>
            </a:r>
            <a:endParaRPr lang="es-E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438400"/>
            <a:ext cx="5029200" cy="265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6172200" y="3124200"/>
            <a:ext cx="304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w</a:t>
            </a:r>
            <a:endParaRPr lang="es-ES" dirty="0"/>
          </a:p>
        </p:txBody>
      </p:sp>
      <p:sp>
        <p:nvSpPr>
          <p:cNvPr id="7" name="3 Marcador de contenido"/>
          <p:cNvSpPr txBox="1">
            <a:spLocks/>
          </p:cNvSpPr>
          <p:nvPr/>
        </p:nvSpPr>
        <p:spPr bwMode="auto">
          <a:xfrm>
            <a:off x="1143000" y="5181600"/>
            <a:ext cx="6777037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-65" charset="2"/>
              <a:buChar char="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+mn-cs"/>
              </a:rPr>
              <a:t>w=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+mn-cs"/>
              </a:rPr>
              <a:t>λ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+mn-cs"/>
              </a:rPr>
              <a:t>D/s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pitchFamily="-65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21508" name="Picture 2" descr="C:\Users\Jeff.Jeff-PC\Desktop\OPT 101 2010 SinglePhotonInterference\Lab 1\Many Photon Interfere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81000"/>
            <a:ext cx="41433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2362200" y="5181600"/>
            <a:ext cx="411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-65" charset="0"/>
              </a:rPr>
              <a:t>Many Photon Interference</a:t>
            </a:r>
          </a:p>
          <a:p>
            <a:r>
              <a:rPr lang="en-US">
                <a:latin typeface="Century Gothic" pitchFamily="-65" charset="0"/>
              </a:rPr>
              <a:t>Acquisition Time: .1 sec</a:t>
            </a:r>
          </a:p>
          <a:p>
            <a:r>
              <a:rPr lang="en-US">
                <a:latin typeface="Century Gothic" pitchFamily="-65" charset="0"/>
              </a:rPr>
              <a:t>Attenuation: 3 optical depths</a:t>
            </a:r>
          </a:p>
          <a:p>
            <a:r>
              <a:rPr lang="en-US">
                <a:latin typeface="Century Gothic" pitchFamily="-65" charset="0"/>
              </a:rPr>
              <a:t>Amplification: x1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112</TotalTime>
  <Words>336</Words>
  <Application>Microsoft Office PowerPoint</Application>
  <PresentationFormat>Presentación en pantalla (4:3)</PresentationFormat>
  <Paragraphs>50</Paragraphs>
  <Slides>14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Century Gothic</vt:lpstr>
      <vt:lpstr>ＭＳ Ｐゴシック</vt:lpstr>
      <vt:lpstr>Arial</vt:lpstr>
      <vt:lpstr>Wingdings 2</vt:lpstr>
      <vt:lpstr>Calibri</vt:lpstr>
      <vt:lpstr>Austin</vt:lpstr>
      <vt:lpstr>Microsoft Equation 3.0</vt:lpstr>
      <vt:lpstr>Young’s double slit experiment</vt:lpstr>
      <vt:lpstr>Young’s Double Slit Experiment</vt:lpstr>
      <vt:lpstr>What is it?</vt:lpstr>
      <vt:lpstr>Diapositiva 4</vt:lpstr>
      <vt:lpstr>Particles vs. Waves</vt:lpstr>
      <vt:lpstr>Why is this important?</vt:lpstr>
      <vt:lpstr>Diapositiva 7</vt:lpstr>
      <vt:lpstr>Equations for the Fringes</vt:lpstr>
      <vt:lpstr>Diapositiva 9</vt:lpstr>
      <vt:lpstr>Single Photon</vt:lpstr>
      <vt:lpstr>Important Observations</vt:lpstr>
      <vt:lpstr>Summary</vt:lpstr>
      <vt:lpstr>Conclusion</vt:lpstr>
      <vt:lpstr>Sources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Young’s Double Slit Experiment</dc:title>
  <dc:creator>Julie Frish</dc:creator>
  <cp:lastModifiedBy>TGS</cp:lastModifiedBy>
  <cp:revision>21</cp:revision>
  <dcterms:created xsi:type="dcterms:W3CDTF">2010-12-03T02:13:54Z</dcterms:created>
  <dcterms:modified xsi:type="dcterms:W3CDTF">2012-08-21T13:35:02Z</dcterms:modified>
</cp:coreProperties>
</file>